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837" r:id="rId2"/>
    <p:sldMasterId id="2147483853" r:id="rId3"/>
  </p:sldMasterIdLst>
  <p:notesMasterIdLst>
    <p:notesMasterId r:id="rId18"/>
  </p:notesMasterIdLst>
  <p:handoutMasterIdLst>
    <p:handoutMasterId r:id="rId19"/>
  </p:handoutMasterIdLst>
  <p:sldIdLst>
    <p:sldId id="306" r:id="rId4"/>
    <p:sldId id="438" r:id="rId5"/>
    <p:sldId id="450" r:id="rId6"/>
    <p:sldId id="457" r:id="rId7"/>
    <p:sldId id="472" r:id="rId8"/>
    <p:sldId id="480" r:id="rId9"/>
    <p:sldId id="486" r:id="rId10"/>
    <p:sldId id="485" r:id="rId11"/>
    <p:sldId id="487" r:id="rId12"/>
    <p:sldId id="489" r:id="rId13"/>
    <p:sldId id="488" r:id="rId14"/>
    <p:sldId id="482" r:id="rId15"/>
    <p:sldId id="274" r:id="rId16"/>
    <p:sldId id="484" r:id="rId17"/>
  </p:sldIdLst>
  <p:sldSz cx="9144000" cy="5143500" type="screen16x9"/>
  <p:notesSz cx="6808788" cy="99409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00"/>
        </a:solidFill>
        <a:latin typeface="Calibri" pitchFamily="34" charset="0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00"/>
        </a:solidFill>
        <a:latin typeface="Calibri" pitchFamily="34" charset="0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00"/>
        </a:solidFill>
        <a:latin typeface="Calibri" pitchFamily="34" charset="0"/>
        <a:ea typeface="+mn-ea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00"/>
        </a:solidFill>
        <a:latin typeface="Calibri" pitchFamily="34" charset="0"/>
        <a:ea typeface="+mn-ea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00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000000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000000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000000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000000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A807"/>
    <a:srgbClr val="E5FD03"/>
    <a:srgbClr val="33CC33"/>
    <a:srgbClr val="99FFCC"/>
    <a:srgbClr val="00FFCC"/>
    <a:srgbClr val="009E47"/>
    <a:srgbClr val="0000FF"/>
    <a:srgbClr val="0033CC"/>
    <a:srgbClr val="FA84FD"/>
    <a:srgbClr val="A42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7" autoAdjust="0"/>
    <p:restoredTop sz="93669" autoAdjust="0"/>
  </p:normalViewPr>
  <p:slideViewPr>
    <p:cSldViewPr>
      <p:cViewPr varScale="1">
        <p:scale>
          <a:sx n="85" d="100"/>
          <a:sy n="85" d="100"/>
        </p:scale>
        <p:origin x="-72" y="-498"/>
      </p:cViewPr>
      <p:guideLst>
        <p:guide orient="horz" pos="1620"/>
        <p:guide pos="2880"/>
        <p:guide pos="29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8DBAD1-7A4F-4625-A857-E55442B69A7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438055-9FF3-4F96-BCF5-F2DF7696912B}">
      <dgm:prSet phldrT="[Текст]" custT="1"/>
      <dgm:spPr/>
      <dgm:t>
        <a:bodyPr/>
        <a:lstStyle/>
        <a:p>
          <a:r>
            <a:rPr lang="ru-RU" sz="1700" b="1" dirty="0" smtClean="0"/>
            <a:t>Работа с организациями «конечными» потребителями сельскохозяйственной продукции</a:t>
          </a:r>
          <a:endParaRPr lang="ru-RU" sz="1700" b="1" dirty="0"/>
        </a:p>
      </dgm:t>
    </dgm:pt>
    <dgm:pt modelId="{BAE8EF05-7753-49D8-B10A-AAFD38D027F3}" type="parTrans" cxnId="{06576FB7-9977-47D8-A75C-731BF32DD417}">
      <dgm:prSet/>
      <dgm:spPr/>
      <dgm:t>
        <a:bodyPr/>
        <a:lstStyle/>
        <a:p>
          <a:endParaRPr lang="ru-RU"/>
        </a:p>
      </dgm:t>
    </dgm:pt>
    <dgm:pt modelId="{C35EA54F-0AB5-45DA-9B26-5ED07A885BEA}" type="sibTrans" cxnId="{06576FB7-9977-47D8-A75C-731BF32DD417}">
      <dgm:prSet/>
      <dgm:spPr/>
      <dgm:t>
        <a:bodyPr/>
        <a:lstStyle/>
        <a:p>
          <a:endParaRPr lang="ru-RU"/>
        </a:p>
      </dgm:t>
    </dgm:pt>
    <dgm:pt modelId="{22245511-7B58-4D8F-B5D5-4D9899B2ABDA}">
      <dgm:prSet phldrT="[Текст]" custT="1"/>
      <dgm:spPr/>
      <dgm:t>
        <a:bodyPr/>
        <a:lstStyle/>
        <a:p>
          <a:r>
            <a:rPr lang="ru-RU" sz="1700" b="1" dirty="0" smtClean="0"/>
            <a:t>Работа непосредственно с производителями</a:t>
          </a:r>
          <a:endParaRPr lang="ru-RU" sz="1700" b="1" dirty="0"/>
        </a:p>
      </dgm:t>
    </dgm:pt>
    <dgm:pt modelId="{7F97BA80-D7F4-465D-BAB4-3155705018F9}" type="parTrans" cxnId="{989E19F4-95BE-406A-896F-FF53450459BA}">
      <dgm:prSet/>
      <dgm:spPr/>
      <dgm:t>
        <a:bodyPr/>
        <a:lstStyle/>
        <a:p>
          <a:endParaRPr lang="ru-RU"/>
        </a:p>
      </dgm:t>
    </dgm:pt>
    <dgm:pt modelId="{350C5D16-C27F-48D3-BB42-2B07270F09E1}" type="sibTrans" cxnId="{989E19F4-95BE-406A-896F-FF53450459BA}">
      <dgm:prSet/>
      <dgm:spPr/>
      <dgm:t>
        <a:bodyPr/>
        <a:lstStyle/>
        <a:p>
          <a:endParaRPr lang="ru-RU"/>
        </a:p>
      </dgm:t>
    </dgm:pt>
    <dgm:pt modelId="{949DA0DF-171C-4290-8876-21CFF7FD68A2}">
      <dgm:prSet phldrT="[Текст]" custT="1"/>
      <dgm:spPr/>
      <dgm:t>
        <a:bodyPr/>
        <a:lstStyle/>
        <a:p>
          <a:r>
            <a:rPr lang="ru-RU" sz="1700" b="1" dirty="0" smtClean="0"/>
            <a:t>Цель: исключение из цепи недобросовестных налогоплательщиков</a:t>
          </a:r>
          <a:endParaRPr lang="ru-RU" sz="1700" b="1" dirty="0"/>
        </a:p>
      </dgm:t>
    </dgm:pt>
    <dgm:pt modelId="{06F3A012-2CC9-46AE-9204-F3C2C841A7DC}" type="parTrans" cxnId="{42448504-40CD-4B42-BD11-188E2E450F02}">
      <dgm:prSet/>
      <dgm:spPr/>
      <dgm:t>
        <a:bodyPr/>
        <a:lstStyle/>
        <a:p>
          <a:endParaRPr lang="ru-RU"/>
        </a:p>
      </dgm:t>
    </dgm:pt>
    <dgm:pt modelId="{AA59A1DA-9EE5-454E-9262-91E5160335E3}" type="sibTrans" cxnId="{42448504-40CD-4B42-BD11-188E2E450F02}">
      <dgm:prSet/>
      <dgm:spPr/>
      <dgm:t>
        <a:bodyPr/>
        <a:lstStyle/>
        <a:p>
          <a:endParaRPr lang="ru-RU"/>
        </a:p>
      </dgm:t>
    </dgm:pt>
    <dgm:pt modelId="{A519CB47-DD9D-4F90-93B8-B472264F3585}">
      <dgm:prSet phldrT="[Текст]" custT="1"/>
      <dgm:spPr/>
      <dgm:t>
        <a:bodyPr/>
        <a:lstStyle/>
        <a:p>
          <a:r>
            <a:rPr lang="ru-RU" sz="1700" b="1" dirty="0" smtClean="0"/>
            <a:t>Работы с трейдерами, кооперативами и посредниками</a:t>
          </a:r>
          <a:endParaRPr lang="ru-RU" sz="1700" b="1" dirty="0"/>
        </a:p>
      </dgm:t>
    </dgm:pt>
    <dgm:pt modelId="{2ED1FB6F-43EF-418D-B874-2812D356612E}" type="parTrans" cxnId="{617050D8-AC8B-4339-ACDB-D47EF73F67C6}">
      <dgm:prSet/>
      <dgm:spPr/>
      <dgm:t>
        <a:bodyPr/>
        <a:lstStyle/>
        <a:p>
          <a:endParaRPr lang="ru-RU"/>
        </a:p>
      </dgm:t>
    </dgm:pt>
    <dgm:pt modelId="{6BEB6B09-0DC9-4080-AB70-37FFC44E2339}" type="sibTrans" cxnId="{617050D8-AC8B-4339-ACDB-D47EF73F67C6}">
      <dgm:prSet/>
      <dgm:spPr/>
      <dgm:t>
        <a:bodyPr/>
        <a:lstStyle/>
        <a:p>
          <a:endParaRPr lang="ru-RU"/>
        </a:p>
      </dgm:t>
    </dgm:pt>
    <dgm:pt modelId="{4954CEF7-F3BC-408D-8FD4-575147236125}" type="pres">
      <dgm:prSet presAssocID="{BE8DBAD1-7A4F-4625-A857-E55442B69A7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9B5DC5-F18C-452D-A0B2-6798CD9D32D9}" type="pres">
      <dgm:prSet presAssocID="{92438055-9FF3-4F96-BCF5-F2DF7696912B}" presName="parentLin" presStyleCnt="0"/>
      <dgm:spPr/>
    </dgm:pt>
    <dgm:pt modelId="{39FCE373-1E00-4308-AD0D-3B321CADBFE1}" type="pres">
      <dgm:prSet presAssocID="{92438055-9FF3-4F96-BCF5-F2DF7696912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5A7F0483-5742-438C-83E2-9F34B9710347}" type="pres">
      <dgm:prSet presAssocID="{92438055-9FF3-4F96-BCF5-F2DF7696912B}" presName="parentText" presStyleLbl="node1" presStyleIdx="0" presStyleCnt="4" custScaleX="1052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F1711A-9A6B-4F7C-9220-06A7951FF975}" type="pres">
      <dgm:prSet presAssocID="{92438055-9FF3-4F96-BCF5-F2DF7696912B}" presName="negativeSpace" presStyleCnt="0"/>
      <dgm:spPr/>
    </dgm:pt>
    <dgm:pt modelId="{BE52C34E-B7A8-4909-BA16-D3A2EA4B85F0}" type="pres">
      <dgm:prSet presAssocID="{92438055-9FF3-4F96-BCF5-F2DF7696912B}" presName="childText" presStyleLbl="conFgAcc1" presStyleIdx="0" presStyleCnt="4">
        <dgm:presLayoutVars>
          <dgm:bulletEnabled val="1"/>
        </dgm:presLayoutVars>
      </dgm:prSet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912BD4C4-2100-43BE-966C-E82549B8DEDA}" type="pres">
      <dgm:prSet presAssocID="{C35EA54F-0AB5-45DA-9B26-5ED07A885BEA}" presName="spaceBetweenRectangles" presStyleCnt="0"/>
      <dgm:spPr/>
    </dgm:pt>
    <dgm:pt modelId="{1726C2D2-FA3A-4E01-90AB-B3C1EC76DBD0}" type="pres">
      <dgm:prSet presAssocID="{A519CB47-DD9D-4F90-93B8-B472264F3585}" presName="parentLin" presStyleCnt="0"/>
      <dgm:spPr/>
    </dgm:pt>
    <dgm:pt modelId="{A5AD690E-FDA7-4358-B521-07782575EE77}" type="pres">
      <dgm:prSet presAssocID="{A519CB47-DD9D-4F90-93B8-B472264F3585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55DAFB2-67DD-4FC0-92E4-D93605F38C92}" type="pres">
      <dgm:prSet presAssocID="{A519CB47-DD9D-4F90-93B8-B472264F3585}" presName="parentText" presStyleLbl="node1" presStyleIdx="1" presStyleCnt="4" custScaleX="1052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1BD3F5-609C-4836-AEEB-B846ED0B412B}" type="pres">
      <dgm:prSet presAssocID="{A519CB47-DD9D-4F90-93B8-B472264F3585}" presName="negativeSpace" presStyleCnt="0"/>
      <dgm:spPr/>
    </dgm:pt>
    <dgm:pt modelId="{512DBA19-2C31-474B-93CC-FF77A9611109}" type="pres">
      <dgm:prSet presAssocID="{A519CB47-DD9D-4F90-93B8-B472264F3585}" presName="childText" presStyleLbl="conFgAcc1" presStyleIdx="1" presStyleCnt="4">
        <dgm:presLayoutVars>
          <dgm:bulletEnabled val="1"/>
        </dgm:presLayoutVars>
      </dgm:prSet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29AD150A-6B96-40A4-9DFC-852A70833D5F}" type="pres">
      <dgm:prSet presAssocID="{6BEB6B09-0DC9-4080-AB70-37FFC44E2339}" presName="spaceBetweenRectangles" presStyleCnt="0"/>
      <dgm:spPr/>
    </dgm:pt>
    <dgm:pt modelId="{2038E22D-DF7D-4114-AA88-E3EA256325AA}" type="pres">
      <dgm:prSet presAssocID="{22245511-7B58-4D8F-B5D5-4D9899B2ABDA}" presName="parentLin" presStyleCnt="0"/>
      <dgm:spPr/>
    </dgm:pt>
    <dgm:pt modelId="{D10A83E0-AAAF-4973-9339-5EBEFF20172C}" type="pres">
      <dgm:prSet presAssocID="{22245511-7B58-4D8F-B5D5-4D9899B2ABDA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2D99ACC5-389E-411E-87A6-281005AB6E47}" type="pres">
      <dgm:prSet presAssocID="{22245511-7B58-4D8F-B5D5-4D9899B2ABDA}" presName="parentText" presStyleLbl="node1" presStyleIdx="2" presStyleCnt="4" custScaleX="1052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F9EB83-6BCA-4955-AFC6-3C9990199559}" type="pres">
      <dgm:prSet presAssocID="{22245511-7B58-4D8F-B5D5-4D9899B2ABDA}" presName="negativeSpace" presStyleCnt="0"/>
      <dgm:spPr/>
    </dgm:pt>
    <dgm:pt modelId="{F7031353-695E-41F9-B5AF-00736B4FBC6D}" type="pres">
      <dgm:prSet presAssocID="{22245511-7B58-4D8F-B5D5-4D9899B2ABDA}" presName="childText" presStyleLbl="conFgAcc1" presStyleIdx="2" presStyleCnt="4">
        <dgm:presLayoutVars>
          <dgm:bulletEnabled val="1"/>
        </dgm:presLayoutVars>
      </dgm:prSet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4CD25836-755C-4243-AB44-A4BE01B7F918}" type="pres">
      <dgm:prSet presAssocID="{350C5D16-C27F-48D3-BB42-2B07270F09E1}" presName="spaceBetweenRectangles" presStyleCnt="0"/>
      <dgm:spPr/>
    </dgm:pt>
    <dgm:pt modelId="{485982F6-73D6-4CF7-9671-0CC621FB1B48}" type="pres">
      <dgm:prSet presAssocID="{949DA0DF-171C-4290-8876-21CFF7FD68A2}" presName="parentLin" presStyleCnt="0"/>
      <dgm:spPr/>
    </dgm:pt>
    <dgm:pt modelId="{37CA030B-19C6-4179-92B3-1CE4C2F61F0C}" type="pres">
      <dgm:prSet presAssocID="{949DA0DF-171C-4290-8876-21CFF7FD68A2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5CEAC18A-0DE7-4F0C-AC91-07463BF2EE92}" type="pres">
      <dgm:prSet presAssocID="{949DA0DF-171C-4290-8876-21CFF7FD68A2}" presName="parentText" presStyleLbl="node1" presStyleIdx="3" presStyleCnt="4" custScaleX="1052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32564-2C44-4AEE-B814-B9E94392DE8E}" type="pres">
      <dgm:prSet presAssocID="{949DA0DF-171C-4290-8876-21CFF7FD68A2}" presName="negativeSpace" presStyleCnt="0"/>
      <dgm:spPr/>
    </dgm:pt>
    <dgm:pt modelId="{5EDEF82B-FA7A-4526-BA69-11E2E72D50A1}" type="pres">
      <dgm:prSet presAssocID="{949DA0DF-171C-4290-8876-21CFF7FD68A2}" presName="childText" presStyleLbl="conFgAcc1" presStyleIdx="3" presStyleCnt="4">
        <dgm:presLayoutVars>
          <dgm:bulletEnabled val="1"/>
        </dgm:presLayoutVars>
      </dgm:prSet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E1658E02-C90A-4574-9AA7-4323EAAED1DD}" type="presOf" srcId="{92438055-9FF3-4F96-BCF5-F2DF7696912B}" destId="{39FCE373-1E00-4308-AD0D-3B321CADBFE1}" srcOrd="0" destOrd="0" presId="urn:microsoft.com/office/officeart/2005/8/layout/list1"/>
    <dgm:cxn modelId="{8D67BF8E-285D-431B-8B64-29D2EA006969}" type="presOf" srcId="{22245511-7B58-4D8F-B5D5-4D9899B2ABDA}" destId="{D10A83E0-AAAF-4973-9339-5EBEFF20172C}" srcOrd="0" destOrd="0" presId="urn:microsoft.com/office/officeart/2005/8/layout/list1"/>
    <dgm:cxn modelId="{732CF7CB-4560-463B-B245-BE31A1BD6AB1}" type="presOf" srcId="{A519CB47-DD9D-4F90-93B8-B472264F3585}" destId="{655DAFB2-67DD-4FC0-92E4-D93605F38C92}" srcOrd="1" destOrd="0" presId="urn:microsoft.com/office/officeart/2005/8/layout/list1"/>
    <dgm:cxn modelId="{06576FB7-9977-47D8-A75C-731BF32DD417}" srcId="{BE8DBAD1-7A4F-4625-A857-E55442B69A75}" destId="{92438055-9FF3-4F96-BCF5-F2DF7696912B}" srcOrd="0" destOrd="0" parTransId="{BAE8EF05-7753-49D8-B10A-AAFD38D027F3}" sibTransId="{C35EA54F-0AB5-45DA-9B26-5ED07A885BEA}"/>
    <dgm:cxn modelId="{D532A444-41EB-4CF7-A1CB-0DDA76CB5940}" type="presOf" srcId="{92438055-9FF3-4F96-BCF5-F2DF7696912B}" destId="{5A7F0483-5742-438C-83E2-9F34B9710347}" srcOrd="1" destOrd="0" presId="urn:microsoft.com/office/officeart/2005/8/layout/list1"/>
    <dgm:cxn modelId="{42448504-40CD-4B42-BD11-188E2E450F02}" srcId="{BE8DBAD1-7A4F-4625-A857-E55442B69A75}" destId="{949DA0DF-171C-4290-8876-21CFF7FD68A2}" srcOrd="3" destOrd="0" parTransId="{06F3A012-2CC9-46AE-9204-F3C2C841A7DC}" sibTransId="{AA59A1DA-9EE5-454E-9262-91E5160335E3}"/>
    <dgm:cxn modelId="{989E19F4-95BE-406A-896F-FF53450459BA}" srcId="{BE8DBAD1-7A4F-4625-A857-E55442B69A75}" destId="{22245511-7B58-4D8F-B5D5-4D9899B2ABDA}" srcOrd="2" destOrd="0" parTransId="{7F97BA80-D7F4-465D-BAB4-3155705018F9}" sibTransId="{350C5D16-C27F-48D3-BB42-2B07270F09E1}"/>
    <dgm:cxn modelId="{617050D8-AC8B-4339-ACDB-D47EF73F67C6}" srcId="{BE8DBAD1-7A4F-4625-A857-E55442B69A75}" destId="{A519CB47-DD9D-4F90-93B8-B472264F3585}" srcOrd="1" destOrd="0" parTransId="{2ED1FB6F-43EF-418D-B874-2812D356612E}" sibTransId="{6BEB6B09-0DC9-4080-AB70-37FFC44E2339}"/>
    <dgm:cxn modelId="{0DA99A29-4CE5-4225-BD7B-6F0591EEC83F}" type="presOf" srcId="{BE8DBAD1-7A4F-4625-A857-E55442B69A75}" destId="{4954CEF7-F3BC-408D-8FD4-575147236125}" srcOrd="0" destOrd="0" presId="urn:microsoft.com/office/officeart/2005/8/layout/list1"/>
    <dgm:cxn modelId="{015F575B-89EA-46C4-9E3E-9A2ADB138708}" type="presOf" srcId="{22245511-7B58-4D8F-B5D5-4D9899B2ABDA}" destId="{2D99ACC5-389E-411E-87A6-281005AB6E47}" srcOrd="1" destOrd="0" presId="urn:microsoft.com/office/officeart/2005/8/layout/list1"/>
    <dgm:cxn modelId="{9FDFAFFF-B027-4929-B1BB-84FB9663EE4F}" type="presOf" srcId="{A519CB47-DD9D-4F90-93B8-B472264F3585}" destId="{A5AD690E-FDA7-4358-B521-07782575EE77}" srcOrd="0" destOrd="0" presId="urn:microsoft.com/office/officeart/2005/8/layout/list1"/>
    <dgm:cxn modelId="{11367117-4804-4FBA-B88B-C5223F1778CB}" type="presOf" srcId="{949DA0DF-171C-4290-8876-21CFF7FD68A2}" destId="{5CEAC18A-0DE7-4F0C-AC91-07463BF2EE92}" srcOrd="1" destOrd="0" presId="urn:microsoft.com/office/officeart/2005/8/layout/list1"/>
    <dgm:cxn modelId="{8921146C-CAC6-4F63-96E4-1E3F803B8AB1}" type="presOf" srcId="{949DA0DF-171C-4290-8876-21CFF7FD68A2}" destId="{37CA030B-19C6-4179-92B3-1CE4C2F61F0C}" srcOrd="0" destOrd="0" presId="urn:microsoft.com/office/officeart/2005/8/layout/list1"/>
    <dgm:cxn modelId="{BAF06345-91FE-4699-B54A-5CAB16463F28}" type="presParOf" srcId="{4954CEF7-F3BC-408D-8FD4-575147236125}" destId="{0E9B5DC5-F18C-452D-A0B2-6798CD9D32D9}" srcOrd="0" destOrd="0" presId="urn:microsoft.com/office/officeart/2005/8/layout/list1"/>
    <dgm:cxn modelId="{B4B51302-8A7E-465A-8AEC-B2F2836AF846}" type="presParOf" srcId="{0E9B5DC5-F18C-452D-A0B2-6798CD9D32D9}" destId="{39FCE373-1E00-4308-AD0D-3B321CADBFE1}" srcOrd="0" destOrd="0" presId="urn:microsoft.com/office/officeart/2005/8/layout/list1"/>
    <dgm:cxn modelId="{8483E94A-9C47-4566-8DEE-1CE8BBE137BC}" type="presParOf" srcId="{0E9B5DC5-F18C-452D-A0B2-6798CD9D32D9}" destId="{5A7F0483-5742-438C-83E2-9F34B9710347}" srcOrd="1" destOrd="0" presId="urn:microsoft.com/office/officeart/2005/8/layout/list1"/>
    <dgm:cxn modelId="{5FFE261B-3D42-4CA9-9A1F-E638A3E731E5}" type="presParOf" srcId="{4954CEF7-F3BC-408D-8FD4-575147236125}" destId="{5EF1711A-9A6B-4F7C-9220-06A7951FF975}" srcOrd="1" destOrd="0" presId="urn:microsoft.com/office/officeart/2005/8/layout/list1"/>
    <dgm:cxn modelId="{F72AFFF6-98B2-4860-96B3-C0686A3456C9}" type="presParOf" srcId="{4954CEF7-F3BC-408D-8FD4-575147236125}" destId="{BE52C34E-B7A8-4909-BA16-D3A2EA4B85F0}" srcOrd="2" destOrd="0" presId="urn:microsoft.com/office/officeart/2005/8/layout/list1"/>
    <dgm:cxn modelId="{05E0F561-68D0-420B-9A39-EBAD1E5E1777}" type="presParOf" srcId="{4954CEF7-F3BC-408D-8FD4-575147236125}" destId="{912BD4C4-2100-43BE-966C-E82549B8DEDA}" srcOrd="3" destOrd="0" presId="urn:microsoft.com/office/officeart/2005/8/layout/list1"/>
    <dgm:cxn modelId="{49BE919E-12AF-4788-B6CC-E3593A918B3A}" type="presParOf" srcId="{4954CEF7-F3BC-408D-8FD4-575147236125}" destId="{1726C2D2-FA3A-4E01-90AB-B3C1EC76DBD0}" srcOrd="4" destOrd="0" presId="urn:microsoft.com/office/officeart/2005/8/layout/list1"/>
    <dgm:cxn modelId="{8442131C-39D9-47B1-B28C-78758BE04C5C}" type="presParOf" srcId="{1726C2D2-FA3A-4E01-90AB-B3C1EC76DBD0}" destId="{A5AD690E-FDA7-4358-B521-07782575EE77}" srcOrd="0" destOrd="0" presId="urn:microsoft.com/office/officeart/2005/8/layout/list1"/>
    <dgm:cxn modelId="{7F4BC544-6BB1-4227-B79C-C433D55840F6}" type="presParOf" srcId="{1726C2D2-FA3A-4E01-90AB-B3C1EC76DBD0}" destId="{655DAFB2-67DD-4FC0-92E4-D93605F38C92}" srcOrd="1" destOrd="0" presId="urn:microsoft.com/office/officeart/2005/8/layout/list1"/>
    <dgm:cxn modelId="{E486E19F-81C1-498F-B266-17EA60F4EA71}" type="presParOf" srcId="{4954CEF7-F3BC-408D-8FD4-575147236125}" destId="{AD1BD3F5-609C-4836-AEEB-B846ED0B412B}" srcOrd="5" destOrd="0" presId="urn:microsoft.com/office/officeart/2005/8/layout/list1"/>
    <dgm:cxn modelId="{C5396898-383A-4CCE-BF30-E05A088D8162}" type="presParOf" srcId="{4954CEF7-F3BC-408D-8FD4-575147236125}" destId="{512DBA19-2C31-474B-93CC-FF77A9611109}" srcOrd="6" destOrd="0" presId="urn:microsoft.com/office/officeart/2005/8/layout/list1"/>
    <dgm:cxn modelId="{BFC764EC-1EA0-4913-8C12-A27427088F60}" type="presParOf" srcId="{4954CEF7-F3BC-408D-8FD4-575147236125}" destId="{29AD150A-6B96-40A4-9DFC-852A70833D5F}" srcOrd="7" destOrd="0" presId="urn:microsoft.com/office/officeart/2005/8/layout/list1"/>
    <dgm:cxn modelId="{C86F3980-4623-4B72-B33E-DFC717649262}" type="presParOf" srcId="{4954CEF7-F3BC-408D-8FD4-575147236125}" destId="{2038E22D-DF7D-4114-AA88-E3EA256325AA}" srcOrd="8" destOrd="0" presId="urn:microsoft.com/office/officeart/2005/8/layout/list1"/>
    <dgm:cxn modelId="{CCDC19D8-478D-481F-A711-FDA416D5A339}" type="presParOf" srcId="{2038E22D-DF7D-4114-AA88-E3EA256325AA}" destId="{D10A83E0-AAAF-4973-9339-5EBEFF20172C}" srcOrd="0" destOrd="0" presId="urn:microsoft.com/office/officeart/2005/8/layout/list1"/>
    <dgm:cxn modelId="{956D919E-F6E6-4A8E-A00A-FEB67050164F}" type="presParOf" srcId="{2038E22D-DF7D-4114-AA88-E3EA256325AA}" destId="{2D99ACC5-389E-411E-87A6-281005AB6E47}" srcOrd="1" destOrd="0" presId="urn:microsoft.com/office/officeart/2005/8/layout/list1"/>
    <dgm:cxn modelId="{CDD3C78D-3F9B-4AAF-945C-23C5FDCB79C2}" type="presParOf" srcId="{4954CEF7-F3BC-408D-8FD4-575147236125}" destId="{DEF9EB83-6BCA-4955-AFC6-3C9990199559}" srcOrd="9" destOrd="0" presId="urn:microsoft.com/office/officeart/2005/8/layout/list1"/>
    <dgm:cxn modelId="{248E9000-84E3-4E90-B6CF-2D300B245C33}" type="presParOf" srcId="{4954CEF7-F3BC-408D-8FD4-575147236125}" destId="{F7031353-695E-41F9-B5AF-00736B4FBC6D}" srcOrd="10" destOrd="0" presId="urn:microsoft.com/office/officeart/2005/8/layout/list1"/>
    <dgm:cxn modelId="{82D41FDE-4173-4540-B1F3-E0BD2FDAA5EF}" type="presParOf" srcId="{4954CEF7-F3BC-408D-8FD4-575147236125}" destId="{4CD25836-755C-4243-AB44-A4BE01B7F918}" srcOrd="11" destOrd="0" presId="urn:microsoft.com/office/officeart/2005/8/layout/list1"/>
    <dgm:cxn modelId="{E1B7B87A-29BE-43DE-A18C-9BACD86F6889}" type="presParOf" srcId="{4954CEF7-F3BC-408D-8FD4-575147236125}" destId="{485982F6-73D6-4CF7-9671-0CC621FB1B48}" srcOrd="12" destOrd="0" presId="urn:microsoft.com/office/officeart/2005/8/layout/list1"/>
    <dgm:cxn modelId="{13A1E407-49EC-43B9-8893-91EE336E5ADB}" type="presParOf" srcId="{485982F6-73D6-4CF7-9671-0CC621FB1B48}" destId="{37CA030B-19C6-4179-92B3-1CE4C2F61F0C}" srcOrd="0" destOrd="0" presId="urn:microsoft.com/office/officeart/2005/8/layout/list1"/>
    <dgm:cxn modelId="{21F8BBA9-02FD-44F7-947A-040DD58F6D80}" type="presParOf" srcId="{485982F6-73D6-4CF7-9671-0CC621FB1B48}" destId="{5CEAC18A-0DE7-4F0C-AC91-07463BF2EE92}" srcOrd="1" destOrd="0" presId="urn:microsoft.com/office/officeart/2005/8/layout/list1"/>
    <dgm:cxn modelId="{E9832DB0-8508-4EF0-A2FD-BBEDD9E23911}" type="presParOf" srcId="{4954CEF7-F3BC-408D-8FD4-575147236125}" destId="{98A32564-2C44-4AEE-B814-B9E94392DE8E}" srcOrd="13" destOrd="0" presId="urn:microsoft.com/office/officeart/2005/8/layout/list1"/>
    <dgm:cxn modelId="{0321F63E-90CA-499D-BA2A-89A5C68998BB}" type="presParOf" srcId="{4954CEF7-F3BC-408D-8FD4-575147236125}" destId="{5EDEF82B-FA7A-4526-BA69-11E2E72D50A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2C34E-B7A8-4909-BA16-D3A2EA4B85F0}">
      <dsp:nvSpPr>
        <dsp:cNvPr id="0" name=""/>
        <dsp:cNvSpPr/>
      </dsp:nvSpPr>
      <dsp:spPr>
        <a:xfrm>
          <a:off x="0" y="381621"/>
          <a:ext cx="7776864" cy="52920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7F0483-5742-438C-83E2-9F34B9710347}">
      <dsp:nvSpPr>
        <dsp:cNvPr id="0" name=""/>
        <dsp:cNvSpPr/>
      </dsp:nvSpPr>
      <dsp:spPr>
        <a:xfrm>
          <a:off x="388843" y="71661"/>
          <a:ext cx="5731836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Работа с организациями «конечными» потребителями сельскохозяйственной продукции</a:t>
          </a:r>
          <a:endParaRPr lang="ru-RU" sz="1700" b="1" kern="1200" dirty="0"/>
        </a:p>
      </dsp:txBody>
      <dsp:txXfrm>
        <a:off x="419105" y="101923"/>
        <a:ext cx="5671312" cy="559396"/>
      </dsp:txXfrm>
    </dsp:sp>
    <dsp:sp modelId="{512DBA19-2C31-474B-93CC-FF77A9611109}">
      <dsp:nvSpPr>
        <dsp:cNvPr id="0" name=""/>
        <dsp:cNvSpPr/>
      </dsp:nvSpPr>
      <dsp:spPr>
        <a:xfrm>
          <a:off x="0" y="1334181"/>
          <a:ext cx="7776864" cy="52920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5DAFB2-67DD-4FC0-92E4-D93605F38C92}">
      <dsp:nvSpPr>
        <dsp:cNvPr id="0" name=""/>
        <dsp:cNvSpPr/>
      </dsp:nvSpPr>
      <dsp:spPr>
        <a:xfrm>
          <a:off x="388843" y="1024221"/>
          <a:ext cx="5731836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Работы с трейдерами, кооперативами и посредниками</a:t>
          </a:r>
          <a:endParaRPr lang="ru-RU" sz="1700" b="1" kern="1200" dirty="0"/>
        </a:p>
      </dsp:txBody>
      <dsp:txXfrm>
        <a:off x="419105" y="1054483"/>
        <a:ext cx="5671312" cy="559396"/>
      </dsp:txXfrm>
    </dsp:sp>
    <dsp:sp modelId="{F7031353-695E-41F9-B5AF-00736B4FBC6D}">
      <dsp:nvSpPr>
        <dsp:cNvPr id="0" name=""/>
        <dsp:cNvSpPr/>
      </dsp:nvSpPr>
      <dsp:spPr>
        <a:xfrm>
          <a:off x="0" y="2286741"/>
          <a:ext cx="7776864" cy="52920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99ACC5-389E-411E-87A6-281005AB6E47}">
      <dsp:nvSpPr>
        <dsp:cNvPr id="0" name=""/>
        <dsp:cNvSpPr/>
      </dsp:nvSpPr>
      <dsp:spPr>
        <a:xfrm>
          <a:off x="388843" y="1976781"/>
          <a:ext cx="5731836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Работа непосредственно с производителями</a:t>
          </a:r>
          <a:endParaRPr lang="ru-RU" sz="1700" b="1" kern="1200" dirty="0"/>
        </a:p>
      </dsp:txBody>
      <dsp:txXfrm>
        <a:off x="419105" y="2007043"/>
        <a:ext cx="5671312" cy="559396"/>
      </dsp:txXfrm>
    </dsp:sp>
    <dsp:sp modelId="{5EDEF82B-FA7A-4526-BA69-11E2E72D50A1}">
      <dsp:nvSpPr>
        <dsp:cNvPr id="0" name=""/>
        <dsp:cNvSpPr/>
      </dsp:nvSpPr>
      <dsp:spPr>
        <a:xfrm>
          <a:off x="0" y="3239301"/>
          <a:ext cx="7776864" cy="52920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EAC18A-0DE7-4F0C-AC91-07463BF2EE92}">
      <dsp:nvSpPr>
        <dsp:cNvPr id="0" name=""/>
        <dsp:cNvSpPr/>
      </dsp:nvSpPr>
      <dsp:spPr>
        <a:xfrm>
          <a:off x="388843" y="2929341"/>
          <a:ext cx="5731836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Цель: исключение из цепи недобросовестных налогоплательщиков</a:t>
          </a:r>
          <a:endParaRPr lang="ru-RU" sz="1700" b="1" kern="1200" dirty="0"/>
        </a:p>
      </dsp:txBody>
      <dsp:txXfrm>
        <a:off x="419105" y="2959603"/>
        <a:ext cx="5671312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BE31BF8-64D3-434D-A67D-BC412F9AE077}" type="datetimeFigureOut">
              <a:rPr lang="ru-RU"/>
              <a:pPr>
                <a:defRPr/>
              </a:pPr>
              <a:t>10.09.2018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A8DDD22-85BE-4B28-97D3-495EFE176A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37509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FE0610D-F7D0-447E-8B70-D0FC904EFF6E}" type="datetimeFigureOut">
              <a:rPr lang="ru-RU"/>
              <a:pPr>
                <a:defRPr/>
              </a:pPr>
              <a:t>10.09.2018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6712" cy="39131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65F50FB9-1E5B-406E-A3B3-D38359AF6A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424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7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52DE7E-2463-4B80-9268-C678072E158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033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52DE7E-2463-4B80-9268-C678072E158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569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52DE7E-2463-4B80-9268-C678072E1583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569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90"/>
            <a:ext cx="9142412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522818"/>
            <a:ext cx="7772400" cy="1102519"/>
          </a:xfrm>
        </p:spPr>
        <p:txBody>
          <a:bodyPr>
            <a:norm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55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1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7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010899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D01F7B0-7CAF-4BD8-A2B7-5DF1893CA2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435744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93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A100BF5-FCE4-4EEA-AA24-3EE06CB319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913198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134275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9" y="1436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1"/>
            <a:ext cx="7864166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876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795075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2159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5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8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11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17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20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22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755860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478561" y="935856"/>
            <a:ext cx="6102883" cy="3580110"/>
          </a:xfrm>
        </p:spPr>
        <p:txBody>
          <a:bodyPr anchor="t">
            <a:normAutofit/>
          </a:bodyPr>
          <a:lstStyle>
            <a:lvl1pPr algn="l">
              <a:lnSpc>
                <a:spcPts val="5391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916716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5926146" y="3844929"/>
            <a:ext cx="923925" cy="282575"/>
          </a:xfrm>
          <a:prstGeom prst="rect">
            <a:avLst/>
          </a:prstGeom>
          <a:noFill/>
          <a:ln>
            <a:noFill/>
          </a:ln>
          <a:extLst/>
        </p:spPr>
        <p:txBody>
          <a:bodyPr lIns="70622" tIns="35312" rIns="70622" bIns="35312"/>
          <a:lstStyle>
            <a:lvl1pPr defTabSz="804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4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4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4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4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ru-RU" altLang="ru-RU" sz="1600" smtClean="0">
              <a:solidFill>
                <a:srgbClr val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5042"/>
            <a:ext cx="7632700" cy="3206749"/>
          </a:xfrm>
        </p:spPr>
        <p:txBody>
          <a:bodyPr>
            <a:noAutofit/>
          </a:bodyPr>
          <a:lstStyle>
            <a:lvl1pPr marL="280811" indent="0">
              <a:buFontTx/>
              <a:buNone/>
              <a:defRPr b="1">
                <a:latin typeface="+mj-lt"/>
              </a:defRPr>
            </a:lvl1pPr>
            <a:lvl2pPr marL="278370" indent="2485">
              <a:defRPr>
                <a:latin typeface="+mj-lt"/>
              </a:defRPr>
            </a:lvl2pPr>
            <a:lvl3pPr marL="485611" indent="-201114">
              <a:tabLst/>
              <a:defRPr>
                <a:latin typeface="+mj-lt"/>
              </a:defRPr>
            </a:lvl3pPr>
            <a:lvl4pPr marL="0" indent="27837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9" y="558808"/>
            <a:ext cx="7548638" cy="946151"/>
          </a:xfrm>
        </p:spPr>
        <p:txBody>
          <a:bodyPr/>
          <a:lstStyle>
            <a:lvl1pPr marL="0" marR="0" indent="0" defTabSz="80572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2AFCD-2473-43E7-AE8D-65DFE077CC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081900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5926146" y="3844929"/>
            <a:ext cx="923925" cy="282575"/>
          </a:xfrm>
          <a:prstGeom prst="rect">
            <a:avLst/>
          </a:prstGeom>
          <a:noFill/>
          <a:ln>
            <a:noFill/>
          </a:ln>
          <a:extLst/>
        </p:spPr>
        <p:txBody>
          <a:bodyPr lIns="70622" tIns="35312" rIns="70622" bIns="35312"/>
          <a:lstStyle>
            <a:lvl1pPr defTabSz="804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4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4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4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4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ru-RU" altLang="ru-RU" sz="1600" smtClean="0">
              <a:solidFill>
                <a:srgbClr val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5042"/>
            <a:ext cx="7632700" cy="3206749"/>
          </a:xfrm>
        </p:spPr>
        <p:txBody>
          <a:bodyPr>
            <a:noAutofit/>
          </a:bodyPr>
          <a:lstStyle>
            <a:lvl1pPr marL="280811" indent="0">
              <a:buFontTx/>
              <a:buNone/>
              <a:defRPr b="1">
                <a:latin typeface="+mj-lt"/>
              </a:defRPr>
            </a:lvl1pPr>
            <a:lvl2pPr marL="278370" indent="2485">
              <a:defRPr>
                <a:latin typeface="+mj-lt"/>
              </a:defRPr>
            </a:lvl2pPr>
            <a:lvl3pPr marL="485611" indent="-201114">
              <a:tabLst/>
              <a:defRPr>
                <a:latin typeface="+mj-lt"/>
              </a:defRPr>
            </a:lvl3pPr>
            <a:lvl4pPr marL="0" indent="27837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281" y="558801"/>
            <a:ext cx="7632699" cy="946150"/>
          </a:xfrm>
        </p:spPr>
        <p:txBody>
          <a:bodyPr>
            <a:noAutofit/>
          </a:bodyPr>
          <a:lstStyle>
            <a:lvl1pPr marL="0" marR="0" indent="0" defTabSz="80572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8E83A-15D8-4503-A01F-863000968C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442608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5042"/>
            <a:ext cx="7632700" cy="3206749"/>
          </a:xfrm>
        </p:spPr>
        <p:txBody>
          <a:bodyPr>
            <a:noAutofit/>
          </a:bodyPr>
          <a:lstStyle>
            <a:lvl1pPr marL="280811" indent="0">
              <a:buFontTx/>
              <a:buNone/>
              <a:defRPr b="1">
                <a:latin typeface="+mj-lt"/>
              </a:defRPr>
            </a:lvl1pPr>
            <a:lvl2pPr marL="280811" indent="0">
              <a:defRPr>
                <a:latin typeface="+mj-lt"/>
              </a:defRPr>
            </a:lvl2pPr>
            <a:lvl3pPr marL="485611" indent="-201114">
              <a:defRPr>
                <a:latin typeface="+mj-lt"/>
              </a:defRPr>
            </a:lvl3pPr>
            <a:lvl4pPr marL="0" indent="278370">
              <a:defRPr>
                <a:latin typeface="+mj-lt"/>
              </a:defRPr>
            </a:lvl4pPr>
            <a:lvl5pPr marL="11085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281" y="558801"/>
            <a:ext cx="7632699" cy="946150"/>
          </a:xfrm>
        </p:spPr>
        <p:txBody>
          <a:bodyPr>
            <a:noAutofit/>
          </a:bodyPr>
          <a:lstStyle>
            <a:lvl1pPr marL="0" marR="0" indent="0" defTabSz="80572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32EAF-D82E-4FA9-BEDA-34F41AB811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593500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5042"/>
            <a:ext cx="7632700" cy="3206749"/>
          </a:xfrm>
        </p:spPr>
        <p:txBody>
          <a:bodyPr>
            <a:noAutofit/>
          </a:bodyPr>
          <a:lstStyle>
            <a:lvl1pPr marL="280811" indent="0">
              <a:buFontTx/>
              <a:buNone/>
              <a:defRPr b="1">
                <a:latin typeface="+mj-lt"/>
              </a:defRPr>
            </a:lvl1pPr>
            <a:lvl2pPr marL="280811" indent="0">
              <a:defRPr>
                <a:latin typeface="+mj-lt"/>
              </a:defRPr>
            </a:lvl2pPr>
            <a:lvl3pPr marL="485611" indent="-201114">
              <a:defRPr>
                <a:latin typeface="+mj-lt"/>
              </a:defRPr>
            </a:lvl3pPr>
            <a:lvl4pPr marL="0" indent="278370">
              <a:defRPr>
                <a:latin typeface="+mj-lt"/>
              </a:defRPr>
            </a:lvl4pPr>
            <a:lvl5pPr marL="11085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281" y="558801"/>
            <a:ext cx="7632699" cy="946150"/>
          </a:xfrm>
        </p:spPr>
        <p:txBody>
          <a:bodyPr>
            <a:noAutofit/>
          </a:bodyPr>
          <a:lstStyle>
            <a:lvl1pPr marL="0" marR="0" indent="0" defTabSz="80572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BF05B-21C2-4F5A-9696-2A576A637B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026505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26146" y="3846517"/>
            <a:ext cx="923925" cy="280987"/>
          </a:xfrm>
          <a:prstGeom prst="rect">
            <a:avLst/>
          </a:prstGeom>
          <a:noFill/>
          <a:ln>
            <a:noFill/>
          </a:ln>
          <a:extLst/>
        </p:spPr>
        <p:txBody>
          <a:bodyPr lIns="79872" tIns="39936" rIns="79872" bIns="39936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5813" indent="-227013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30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02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74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46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80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76" y="1205166"/>
            <a:ext cx="7320689" cy="3621940"/>
          </a:xfrm>
        </p:spPr>
        <p:txBody>
          <a:bodyPr/>
          <a:lstStyle>
            <a:lvl1pPr marL="317816" indent="0">
              <a:buFontTx/>
              <a:buNone/>
              <a:defRPr b="1">
                <a:latin typeface="+mj-lt"/>
              </a:defRPr>
            </a:lvl1pPr>
            <a:lvl2pPr marL="315041" indent="2782">
              <a:defRPr>
                <a:latin typeface="+mj-lt"/>
              </a:defRPr>
            </a:lvl2pPr>
            <a:lvl3pPr marL="549590" indent="-227608">
              <a:tabLst/>
              <a:defRPr>
                <a:latin typeface="+mj-lt"/>
              </a:defRPr>
            </a:lvl3pPr>
            <a:lvl4pPr marL="0" indent="315041">
              <a:lnSpc>
                <a:spcPts val="1578"/>
              </a:lnSpc>
              <a:spcBef>
                <a:spcPts val="351"/>
              </a:spcBef>
              <a:defRPr>
                <a:latin typeface="+mj-lt"/>
              </a:defRPr>
            </a:lvl4pPr>
            <a:lvl5pPr>
              <a:lnSpc>
                <a:spcPts val="1578"/>
              </a:lnSpc>
              <a:spcBef>
                <a:spcPts val="35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375814"/>
            <a:ext cx="7337192" cy="829352"/>
          </a:xfrm>
        </p:spPr>
        <p:txBody>
          <a:bodyPr/>
          <a:lstStyle>
            <a:lvl1pPr marL="0" marR="0" indent="0" defTabSz="91187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3BA3EE3-C372-41B2-8207-EA476EB067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117861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6" y="1478188"/>
            <a:ext cx="5736842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6" y="353047"/>
            <a:ext cx="5736842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28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57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85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114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143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1717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2003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2289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9600272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90" y="558804"/>
            <a:ext cx="8075612" cy="946151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90" y="1504951"/>
            <a:ext cx="3647576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04951"/>
            <a:ext cx="3671888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89FED-C779-4207-80D5-B442BC6F52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439729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427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2857" indent="0">
              <a:buNone/>
              <a:defRPr sz="1800" b="1"/>
            </a:lvl2pPr>
            <a:lvl3pPr marL="805723" indent="0">
              <a:buNone/>
              <a:defRPr sz="1600" b="1"/>
            </a:lvl3pPr>
            <a:lvl4pPr marL="1208582" indent="0">
              <a:buNone/>
              <a:defRPr sz="1400" b="1"/>
            </a:lvl4pPr>
            <a:lvl5pPr marL="1611443" indent="0">
              <a:buNone/>
              <a:defRPr sz="1400" b="1"/>
            </a:lvl5pPr>
            <a:lvl6pPr marL="2014306" indent="0">
              <a:buNone/>
              <a:defRPr sz="1400" b="1"/>
            </a:lvl6pPr>
            <a:lvl7pPr marL="2417173" indent="0">
              <a:buNone/>
              <a:defRPr sz="1400" b="1"/>
            </a:lvl7pPr>
            <a:lvl8pPr marL="2820031" indent="0">
              <a:buNone/>
              <a:defRPr sz="1400" b="1"/>
            </a:lvl8pPr>
            <a:lvl9pPr marL="3222897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22" y="1151427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2857" indent="0">
              <a:buNone/>
              <a:defRPr sz="1800" b="1"/>
            </a:lvl2pPr>
            <a:lvl3pPr marL="805723" indent="0">
              <a:buNone/>
              <a:defRPr sz="1600" b="1"/>
            </a:lvl3pPr>
            <a:lvl4pPr marL="1208582" indent="0">
              <a:buNone/>
              <a:defRPr sz="1400" b="1"/>
            </a:lvl4pPr>
            <a:lvl5pPr marL="1611443" indent="0">
              <a:buNone/>
              <a:defRPr sz="1400" b="1"/>
            </a:lvl5pPr>
            <a:lvl6pPr marL="2014306" indent="0">
              <a:buNone/>
              <a:defRPr sz="1400" b="1"/>
            </a:lvl6pPr>
            <a:lvl7pPr marL="2417173" indent="0">
              <a:buNone/>
              <a:defRPr sz="1400" b="1"/>
            </a:lvl7pPr>
            <a:lvl8pPr marL="2820031" indent="0">
              <a:buNone/>
              <a:defRPr sz="1400" b="1"/>
            </a:lvl8pPr>
            <a:lvl9pPr marL="3222897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22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466888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99" y="778396"/>
            <a:ext cx="7562805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ABA90-F833-4CB4-9C5A-7D9838E220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600496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620396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87" y="204880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87" y="1076328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2857" indent="0">
              <a:buNone/>
              <a:defRPr sz="1100"/>
            </a:lvl2pPr>
            <a:lvl3pPr marL="805723" indent="0">
              <a:buNone/>
              <a:defRPr sz="900"/>
            </a:lvl3pPr>
            <a:lvl4pPr marL="1208582" indent="0">
              <a:buNone/>
              <a:defRPr sz="800"/>
            </a:lvl4pPr>
            <a:lvl5pPr marL="1611443" indent="0">
              <a:buNone/>
              <a:defRPr sz="800"/>
            </a:lvl5pPr>
            <a:lvl6pPr marL="2014306" indent="0">
              <a:buNone/>
              <a:defRPr sz="800"/>
            </a:lvl6pPr>
            <a:lvl7pPr marL="2417173" indent="0">
              <a:buNone/>
              <a:defRPr sz="800"/>
            </a:lvl7pPr>
            <a:lvl8pPr marL="2820031" indent="0">
              <a:buNone/>
              <a:defRPr sz="800"/>
            </a:lvl8pPr>
            <a:lvl9pPr marL="322289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750656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Autofit/>
          </a:bodyPr>
          <a:lstStyle>
            <a:lvl1pPr marL="0" indent="0">
              <a:buNone/>
              <a:defRPr sz="2900"/>
            </a:lvl1pPr>
            <a:lvl2pPr marL="402857" indent="0">
              <a:buNone/>
              <a:defRPr sz="2500"/>
            </a:lvl2pPr>
            <a:lvl3pPr marL="805723" indent="0">
              <a:buNone/>
              <a:defRPr sz="2100"/>
            </a:lvl3pPr>
            <a:lvl4pPr marL="1208582" indent="0">
              <a:buNone/>
              <a:defRPr sz="1800"/>
            </a:lvl4pPr>
            <a:lvl5pPr marL="1611443" indent="0">
              <a:buNone/>
              <a:defRPr sz="1800"/>
            </a:lvl5pPr>
            <a:lvl6pPr marL="2014306" indent="0">
              <a:buNone/>
              <a:defRPr sz="1800"/>
            </a:lvl6pPr>
            <a:lvl7pPr marL="2417173" indent="0">
              <a:buNone/>
              <a:defRPr sz="1800"/>
            </a:lvl7pPr>
            <a:lvl8pPr marL="2820031" indent="0">
              <a:buNone/>
              <a:defRPr sz="1800"/>
            </a:lvl8pPr>
            <a:lvl9pPr marL="3222897" indent="0">
              <a:buNone/>
              <a:defRPr sz="18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2857" indent="0">
              <a:buNone/>
              <a:defRPr sz="1100"/>
            </a:lvl2pPr>
            <a:lvl3pPr marL="805723" indent="0">
              <a:buNone/>
              <a:defRPr sz="900"/>
            </a:lvl3pPr>
            <a:lvl4pPr marL="1208582" indent="0">
              <a:buNone/>
              <a:defRPr sz="800"/>
            </a:lvl4pPr>
            <a:lvl5pPr marL="1611443" indent="0">
              <a:buNone/>
              <a:defRPr sz="800"/>
            </a:lvl5pPr>
            <a:lvl6pPr marL="2014306" indent="0">
              <a:buNone/>
              <a:defRPr sz="800"/>
            </a:lvl6pPr>
            <a:lvl7pPr marL="2417173" indent="0">
              <a:buNone/>
              <a:defRPr sz="800"/>
            </a:lvl7pPr>
            <a:lvl8pPr marL="2820031" indent="0">
              <a:buNone/>
              <a:defRPr sz="800"/>
            </a:lvl8pPr>
            <a:lvl9pPr marL="322289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B376D-5D1C-4F2F-8510-98FA2CA422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959523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C4B92-AB1B-4F6F-968A-9704DB5CF3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263869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60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A69CC-8ADB-4CDE-AF30-9A20055EFC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944931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795075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2159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5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8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11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17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20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22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897359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76" y="1205166"/>
            <a:ext cx="7320689" cy="3621940"/>
          </a:xfrm>
        </p:spPr>
        <p:txBody>
          <a:bodyPr/>
          <a:lstStyle>
            <a:lvl1pPr marL="317816" indent="0">
              <a:buFontTx/>
              <a:buNone/>
              <a:defRPr b="1">
                <a:latin typeface="+mj-lt"/>
              </a:defRPr>
            </a:lvl1pPr>
            <a:lvl2pPr marL="317816" indent="0">
              <a:defRPr>
                <a:latin typeface="+mj-lt"/>
              </a:defRPr>
            </a:lvl2pPr>
            <a:lvl3pPr marL="549590" indent="-227608">
              <a:defRPr>
                <a:latin typeface="+mj-lt"/>
              </a:defRPr>
            </a:lvl3pPr>
            <a:lvl4pPr marL="0" indent="315041">
              <a:defRPr>
                <a:latin typeface="+mj-lt"/>
              </a:defRPr>
            </a:lvl4pPr>
            <a:lvl5pPr marL="125461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55" y="375814"/>
            <a:ext cx="7337901" cy="829352"/>
          </a:xfrm>
        </p:spPr>
        <p:txBody>
          <a:bodyPr/>
          <a:lstStyle>
            <a:lvl1pPr marL="0" marR="0" indent="0" defTabSz="91187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464CB22-DA60-4FBA-8703-EE47CE99F8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736816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478561" y="935856"/>
            <a:ext cx="6102883" cy="3580110"/>
          </a:xfrm>
        </p:spPr>
        <p:txBody>
          <a:bodyPr anchor="t">
            <a:normAutofit/>
          </a:bodyPr>
          <a:lstStyle>
            <a:lvl1pPr algn="l">
              <a:lnSpc>
                <a:spcPts val="5391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990709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5926146" y="3844929"/>
            <a:ext cx="923925" cy="282575"/>
          </a:xfrm>
          <a:prstGeom prst="rect">
            <a:avLst/>
          </a:prstGeom>
          <a:noFill/>
          <a:ln>
            <a:noFill/>
          </a:ln>
          <a:extLst/>
        </p:spPr>
        <p:txBody>
          <a:bodyPr lIns="70622" tIns="35312" rIns="70622" bIns="35312"/>
          <a:lstStyle>
            <a:lvl1pPr defTabSz="804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4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4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4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4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ru-RU" altLang="ru-RU" sz="1600" smtClean="0">
              <a:solidFill>
                <a:srgbClr val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5042"/>
            <a:ext cx="7632700" cy="3206749"/>
          </a:xfrm>
        </p:spPr>
        <p:txBody>
          <a:bodyPr>
            <a:noAutofit/>
          </a:bodyPr>
          <a:lstStyle>
            <a:lvl1pPr marL="280811" indent="0">
              <a:buFontTx/>
              <a:buNone/>
              <a:defRPr b="1">
                <a:latin typeface="+mj-lt"/>
              </a:defRPr>
            </a:lvl1pPr>
            <a:lvl2pPr marL="278370" indent="2485">
              <a:defRPr>
                <a:latin typeface="+mj-lt"/>
              </a:defRPr>
            </a:lvl2pPr>
            <a:lvl3pPr marL="485611" indent="-201114">
              <a:tabLst/>
              <a:defRPr>
                <a:latin typeface="+mj-lt"/>
              </a:defRPr>
            </a:lvl3pPr>
            <a:lvl4pPr marL="0" indent="27837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9" y="558808"/>
            <a:ext cx="7548638" cy="946151"/>
          </a:xfrm>
        </p:spPr>
        <p:txBody>
          <a:bodyPr/>
          <a:lstStyle>
            <a:lvl1pPr marL="0" marR="0" indent="0" defTabSz="80572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CAE94-2B9B-4D6C-AC1C-D9FC78EDBD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087919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5926146" y="3844929"/>
            <a:ext cx="923925" cy="282575"/>
          </a:xfrm>
          <a:prstGeom prst="rect">
            <a:avLst/>
          </a:prstGeom>
          <a:noFill/>
          <a:ln>
            <a:noFill/>
          </a:ln>
          <a:extLst/>
        </p:spPr>
        <p:txBody>
          <a:bodyPr lIns="70622" tIns="35312" rIns="70622" bIns="35312"/>
          <a:lstStyle>
            <a:lvl1pPr defTabSz="804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4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4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4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4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ru-RU" altLang="ru-RU" sz="1600" smtClean="0">
              <a:solidFill>
                <a:srgbClr val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5042"/>
            <a:ext cx="7632700" cy="3206749"/>
          </a:xfrm>
        </p:spPr>
        <p:txBody>
          <a:bodyPr>
            <a:noAutofit/>
          </a:bodyPr>
          <a:lstStyle>
            <a:lvl1pPr marL="280811" indent="0">
              <a:buFontTx/>
              <a:buNone/>
              <a:defRPr b="1">
                <a:latin typeface="+mj-lt"/>
              </a:defRPr>
            </a:lvl1pPr>
            <a:lvl2pPr marL="278370" indent="2485">
              <a:defRPr>
                <a:latin typeface="+mj-lt"/>
              </a:defRPr>
            </a:lvl2pPr>
            <a:lvl3pPr marL="485611" indent="-201114">
              <a:tabLst/>
              <a:defRPr>
                <a:latin typeface="+mj-lt"/>
              </a:defRPr>
            </a:lvl3pPr>
            <a:lvl4pPr marL="0" indent="27837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281" y="558801"/>
            <a:ext cx="7632699" cy="946150"/>
          </a:xfrm>
        </p:spPr>
        <p:txBody>
          <a:bodyPr>
            <a:noAutofit/>
          </a:bodyPr>
          <a:lstStyle>
            <a:lvl1pPr marL="0" marR="0" indent="0" defTabSz="80572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26818-51E8-48C7-B139-DA6F71DAA1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219757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5042"/>
            <a:ext cx="7632700" cy="3206749"/>
          </a:xfrm>
        </p:spPr>
        <p:txBody>
          <a:bodyPr>
            <a:noAutofit/>
          </a:bodyPr>
          <a:lstStyle>
            <a:lvl1pPr marL="280811" indent="0">
              <a:buFontTx/>
              <a:buNone/>
              <a:defRPr b="1">
                <a:latin typeface="+mj-lt"/>
              </a:defRPr>
            </a:lvl1pPr>
            <a:lvl2pPr marL="280811" indent="0">
              <a:defRPr>
                <a:latin typeface="+mj-lt"/>
              </a:defRPr>
            </a:lvl2pPr>
            <a:lvl3pPr marL="485611" indent="-201114">
              <a:defRPr>
                <a:latin typeface="+mj-lt"/>
              </a:defRPr>
            </a:lvl3pPr>
            <a:lvl4pPr marL="0" indent="278370">
              <a:defRPr>
                <a:latin typeface="+mj-lt"/>
              </a:defRPr>
            </a:lvl4pPr>
            <a:lvl5pPr marL="11085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281" y="558801"/>
            <a:ext cx="7632699" cy="946150"/>
          </a:xfrm>
        </p:spPr>
        <p:txBody>
          <a:bodyPr>
            <a:noAutofit/>
          </a:bodyPr>
          <a:lstStyle>
            <a:lvl1pPr marL="0" marR="0" indent="0" defTabSz="80572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36C4-DAA3-4834-A06D-7AE9BE4587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047219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5042"/>
            <a:ext cx="7632700" cy="3206749"/>
          </a:xfrm>
        </p:spPr>
        <p:txBody>
          <a:bodyPr>
            <a:noAutofit/>
          </a:bodyPr>
          <a:lstStyle>
            <a:lvl1pPr marL="280811" indent="0">
              <a:buFontTx/>
              <a:buNone/>
              <a:defRPr b="1">
                <a:latin typeface="+mj-lt"/>
              </a:defRPr>
            </a:lvl1pPr>
            <a:lvl2pPr marL="280811" indent="0">
              <a:defRPr>
                <a:latin typeface="+mj-lt"/>
              </a:defRPr>
            </a:lvl2pPr>
            <a:lvl3pPr marL="485611" indent="-201114">
              <a:defRPr>
                <a:latin typeface="+mj-lt"/>
              </a:defRPr>
            </a:lvl3pPr>
            <a:lvl4pPr marL="0" indent="278370">
              <a:defRPr>
                <a:latin typeface="+mj-lt"/>
              </a:defRPr>
            </a:lvl4pPr>
            <a:lvl5pPr marL="11085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281" y="558801"/>
            <a:ext cx="7632699" cy="946150"/>
          </a:xfrm>
        </p:spPr>
        <p:txBody>
          <a:bodyPr>
            <a:noAutofit/>
          </a:bodyPr>
          <a:lstStyle>
            <a:lvl1pPr marL="0" marR="0" indent="0" defTabSz="80572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4ACDE-1169-484E-BA04-CA6A9D553D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977724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6" y="1478188"/>
            <a:ext cx="5736842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6" y="353047"/>
            <a:ext cx="5736842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28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57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85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114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143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1717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2003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2289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1474952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90" y="558804"/>
            <a:ext cx="8075612" cy="946151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90" y="1504951"/>
            <a:ext cx="3647576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04951"/>
            <a:ext cx="3671888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092D2-0897-480A-8BD7-1DF1DFCEFE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320221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427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2857" indent="0">
              <a:buNone/>
              <a:defRPr sz="1800" b="1"/>
            </a:lvl2pPr>
            <a:lvl3pPr marL="805723" indent="0">
              <a:buNone/>
              <a:defRPr sz="1600" b="1"/>
            </a:lvl3pPr>
            <a:lvl4pPr marL="1208582" indent="0">
              <a:buNone/>
              <a:defRPr sz="1400" b="1"/>
            </a:lvl4pPr>
            <a:lvl5pPr marL="1611443" indent="0">
              <a:buNone/>
              <a:defRPr sz="1400" b="1"/>
            </a:lvl5pPr>
            <a:lvl6pPr marL="2014306" indent="0">
              <a:buNone/>
              <a:defRPr sz="1400" b="1"/>
            </a:lvl6pPr>
            <a:lvl7pPr marL="2417173" indent="0">
              <a:buNone/>
              <a:defRPr sz="1400" b="1"/>
            </a:lvl7pPr>
            <a:lvl8pPr marL="2820031" indent="0">
              <a:buNone/>
              <a:defRPr sz="1400" b="1"/>
            </a:lvl8pPr>
            <a:lvl9pPr marL="3222897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22" y="1151427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2857" indent="0">
              <a:buNone/>
              <a:defRPr sz="1800" b="1"/>
            </a:lvl2pPr>
            <a:lvl3pPr marL="805723" indent="0">
              <a:buNone/>
              <a:defRPr sz="1600" b="1"/>
            </a:lvl3pPr>
            <a:lvl4pPr marL="1208582" indent="0">
              <a:buNone/>
              <a:defRPr sz="1400" b="1"/>
            </a:lvl4pPr>
            <a:lvl5pPr marL="1611443" indent="0">
              <a:buNone/>
              <a:defRPr sz="1400" b="1"/>
            </a:lvl5pPr>
            <a:lvl6pPr marL="2014306" indent="0">
              <a:buNone/>
              <a:defRPr sz="1400" b="1"/>
            </a:lvl6pPr>
            <a:lvl7pPr marL="2417173" indent="0">
              <a:buNone/>
              <a:defRPr sz="1400" b="1"/>
            </a:lvl7pPr>
            <a:lvl8pPr marL="2820031" indent="0">
              <a:buNone/>
              <a:defRPr sz="1400" b="1"/>
            </a:lvl8pPr>
            <a:lvl9pPr marL="3222897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22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084497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99" y="778396"/>
            <a:ext cx="7562805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578E9-7433-4F85-AA04-E773AC9C6E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276298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164980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2413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76" y="759384"/>
            <a:ext cx="7320689" cy="15184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76" y="2572295"/>
            <a:ext cx="7320689" cy="225480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9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8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8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37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96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56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15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7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9EC78C9-CB1D-40F6-AABD-DDAB0A10FE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3674758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87" y="204880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87" y="1076328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2857" indent="0">
              <a:buNone/>
              <a:defRPr sz="1100"/>
            </a:lvl2pPr>
            <a:lvl3pPr marL="805723" indent="0">
              <a:buNone/>
              <a:defRPr sz="900"/>
            </a:lvl3pPr>
            <a:lvl4pPr marL="1208582" indent="0">
              <a:buNone/>
              <a:defRPr sz="800"/>
            </a:lvl4pPr>
            <a:lvl5pPr marL="1611443" indent="0">
              <a:buNone/>
              <a:defRPr sz="800"/>
            </a:lvl5pPr>
            <a:lvl6pPr marL="2014306" indent="0">
              <a:buNone/>
              <a:defRPr sz="800"/>
            </a:lvl6pPr>
            <a:lvl7pPr marL="2417173" indent="0">
              <a:buNone/>
              <a:defRPr sz="800"/>
            </a:lvl7pPr>
            <a:lvl8pPr marL="2820031" indent="0">
              <a:buNone/>
              <a:defRPr sz="800"/>
            </a:lvl8pPr>
            <a:lvl9pPr marL="322289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539286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Autofit/>
          </a:bodyPr>
          <a:lstStyle>
            <a:lvl1pPr marL="0" indent="0">
              <a:buNone/>
              <a:defRPr sz="2900"/>
            </a:lvl1pPr>
            <a:lvl2pPr marL="402857" indent="0">
              <a:buNone/>
              <a:defRPr sz="2500"/>
            </a:lvl2pPr>
            <a:lvl3pPr marL="805723" indent="0">
              <a:buNone/>
              <a:defRPr sz="2100"/>
            </a:lvl3pPr>
            <a:lvl4pPr marL="1208582" indent="0">
              <a:buNone/>
              <a:defRPr sz="1800"/>
            </a:lvl4pPr>
            <a:lvl5pPr marL="1611443" indent="0">
              <a:buNone/>
              <a:defRPr sz="1800"/>
            </a:lvl5pPr>
            <a:lvl6pPr marL="2014306" indent="0">
              <a:buNone/>
              <a:defRPr sz="1800"/>
            </a:lvl6pPr>
            <a:lvl7pPr marL="2417173" indent="0">
              <a:buNone/>
              <a:defRPr sz="1800"/>
            </a:lvl7pPr>
            <a:lvl8pPr marL="2820031" indent="0">
              <a:buNone/>
              <a:defRPr sz="1800"/>
            </a:lvl8pPr>
            <a:lvl9pPr marL="3222897" indent="0">
              <a:buNone/>
              <a:defRPr sz="18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2857" indent="0">
              <a:buNone/>
              <a:defRPr sz="1100"/>
            </a:lvl2pPr>
            <a:lvl3pPr marL="805723" indent="0">
              <a:buNone/>
              <a:defRPr sz="900"/>
            </a:lvl3pPr>
            <a:lvl4pPr marL="1208582" indent="0">
              <a:buNone/>
              <a:defRPr sz="800"/>
            </a:lvl4pPr>
            <a:lvl5pPr marL="1611443" indent="0">
              <a:buNone/>
              <a:defRPr sz="800"/>
            </a:lvl5pPr>
            <a:lvl6pPr marL="2014306" indent="0">
              <a:buNone/>
              <a:defRPr sz="800"/>
            </a:lvl6pPr>
            <a:lvl7pPr marL="2417173" indent="0">
              <a:buNone/>
              <a:defRPr sz="800"/>
            </a:lvl7pPr>
            <a:lvl8pPr marL="2820031" indent="0">
              <a:buNone/>
              <a:defRPr sz="800"/>
            </a:lvl8pPr>
            <a:lvl9pPr marL="322289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1E93C-100A-40B0-AF44-0EFF881EF3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023340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F0A25-12C2-48C9-AD17-84EF829554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423664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60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0E95F-A461-47B9-B1C6-7512FE8119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785435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6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205154"/>
            <a:ext cx="3620764" cy="3521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47" y="1205154"/>
            <a:ext cx="3644897" cy="3521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1B53581-F4D2-4603-8C3B-8C557963EC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732825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3"/>
            <a:ext cx="7864166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54" y="1205154"/>
            <a:ext cx="3674753" cy="4260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40" indent="0">
              <a:buNone/>
              <a:defRPr sz="2000" b="1"/>
            </a:lvl2pPr>
            <a:lvl3pPr marL="911879" indent="0">
              <a:buNone/>
              <a:defRPr sz="1800" b="1"/>
            </a:lvl3pPr>
            <a:lvl4pPr marL="1367820" indent="0">
              <a:buNone/>
              <a:defRPr sz="1600" b="1"/>
            </a:lvl4pPr>
            <a:lvl5pPr marL="1823760" indent="0">
              <a:buNone/>
              <a:defRPr sz="1600" b="1"/>
            </a:lvl5pPr>
            <a:lvl6pPr marL="2279696" indent="0">
              <a:buNone/>
              <a:defRPr sz="1600" b="1"/>
            </a:lvl6pPr>
            <a:lvl7pPr marL="2735640" indent="0">
              <a:buNone/>
              <a:defRPr sz="1600" b="1"/>
            </a:lvl7pPr>
            <a:lvl8pPr marL="3191578" indent="0">
              <a:buNone/>
              <a:defRPr sz="1600" b="1"/>
            </a:lvl8pPr>
            <a:lvl9pPr marL="364751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54" y="1631157"/>
            <a:ext cx="3674753" cy="31959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17" y="1205154"/>
            <a:ext cx="3587825" cy="4260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40" indent="0">
              <a:buNone/>
              <a:defRPr sz="2000" b="1"/>
            </a:lvl2pPr>
            <a:lvl3pPr marL="911879" indent="0">
              <a:buNone/>
              <a:defRPr sz="1800" b="1"/>
            </a:lvl3pPr>
            <a:lvl4pPr marL="1367820" indent="0">
              <a:buNone/>
              <a:defRPr sz="1600" b="1"/>
            </a:lvl4pPr>
            <a:lvl5pPr marL="1823760" indent="0">
              <a:buNone/>
              <a:defRPr sz="1600" b="1"/>
            </a:lvl5pPr>
            <a:lvl6pPr marL="2279696" indent="0">
              <a:buNone/>
              <a:defRPr sz="1600" b="1"/>
            </a:lvl6pPr>
            <a:lvl7pPr marL="2735640" indent="0">
              <a:buNone/>
              <a:defRPr sz="1600" b="1"/>
            </a:lvl7pPr>
            <a:lvl8pPr marL="3191578" indent="0">
              <a:buNone/>
              <a:defRPr sz="1600" b="1"/>
            </a:lvl8pPr>
            <a:lvl9pPr marL="364751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17" y="1641073"/>
            <a:ext cx="3587825" cy="31860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8105037-8CA4-439E-B8AA-D07C9B9048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98480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0" y="4403725"/>
            <a:ext cx="566738" cy="490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1BA34-D746-431C-8B26-ADD5106245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160157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81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2" y="1076333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5940" indent="0">
              <a:buNone/>
              <a:defRPr sz="1200"/>
            </a:lvl2pPr>
            <a:lvl3pPr marL="911879" indent="0">
              <a:buNone/>
              <a:defRPr sz="1000"/>
            </a:lvl3pPr>
            <a:lvl4pPr marL="1367820" indent="0">
              <a:buNone/>
              <a:defRPr sz="900"/>
            </a:lvl4pPr>
            <a:lvl5pPr marL="1823760" indent="0">
              <a:buNone/>
              <a:defRPr sz="900"/>
            </a:lvl5pPr>
            <a:lvl6pPr marL="2279696" indent="0">
              <a:buNone/>
              <a:defRPr sz="900"/>
            </a:lvl6pPr>
            <a:lvl7pPr marL="2735640" indent="0">
              <a:buNone/>
              <a:defRPr sz="900"/>
            </a:lvl7pPr>
            <a:lvl8pPr marL="3191578" indent="0">
              <a:buNone/>
              <a:defRPr sz="900"/>
            </a:lvl8pPr>
            <a:lvl9pPr marL="364751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CC03855-8334-45D7-914E-D3C8CAC0FB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045832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lIns="91190" tIns="45595" rIns="91190" bIns="45595" rtlCol="0">
            <a:normAutofit/>
          </a:bodyPr>
          <a:lstStyle>
            <a:lvl1pPr marL="0" indent="0">
              <a:buNone/>
              <a:defRPr sz="3200"/>
            </a:lvl1pPr>
            <a:lvl2pPr marL="455940" indent="0">
              <a:buNone/>
              <a:defRPr sz="2800"/>
            </a:lvl2pPr>
            <a:lvl3pPr marL="911879" indent="0">
              <a:buNone/>
              <a:defRPr sz="2400"/>
            </a:lvl3pPr>
            <a:lvl4pPr marL="1367820" indent="0">
              <a:buNone/>
              <a:defRPr sz="2000"/>
            </a:lvl4pPr>
            <a:lvl5pPr marL="1823760" indent="0">
              <a:buNone/>
              <a:defRPr sz="2000"/>
            </a:lvl5pPr>
            <a:lvl6pPr marL="2279696" indent="0">
              <a:buNone/>
              <a:defRPr sz="2000"/>
            </a:lvl6pPr>
            <a:lvl7pPr marL="2735640" indent="0">
              <a:buNone/>
              <a:defRPr sz="2000"/>
            </a:lvl7pPr>
            <a:lvl8pPr marL="3191578" indent="0">
              <a:buNone/>
              <a:defRPr sz="2000"/>
            </a:lvl8pPr>
            <a:lvl9pPr marL="3647515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62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5940" indent="0">
              <a:buNone/>
              <a:defRPr sz="1200"/>
            </a:lvl2pPr>
            <a:lvl3pPr marL="911879" indent="0">
              <a:buNone/>
              <a:defRPr sz="1000"/>
            </a:lvl3pPr>
            <a:lvl4pPr marL="1367820" indent="0">
              <a:buNone/>
              <a:defRPr sz="900"/>
            </a:lvl4pPr>
            <a:lvl5pPr marL="1823760" indent="0">
              <a:buNone/>
              <a:defRPr sz="900"/>
            </a:lvl5pPr>
            <a:lvl6pPr marL="2279696" indent="0">
              <a:buNone/>
              <a:defRPr sz="900"/>
            </a:lvl6pPr>
            <a:lvl7pPr marL="2735640" indent="0">
              <a:buNone/>
              <a:defRPr sz="900"/>
            </a:lvl7pPr>
            <a:lvl8pPr marL="3191578" indent="0">
              <a:buNone/>
              <a:defRPr sz="900"/>
            </a:lvl8pPr>
            <a:lvl9pPr marL="364751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C382E03-8E88-4222-A89B-7DC335263C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825897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368300"/>
            <a:ext cx="73437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10" tIns="45555" rIns="91110" bIns="4555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200150"/>
            <a:ext cx="734377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10" tIns="45555" rIns="91110" bIns="455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7"/>
            <a:ext cx="2133600" cy="2746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110" tIns="45555" rIns="91110" bIns="45555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7"/>
            <a:ext cx="2895600" cy="2746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110" tIns="45555" rIns="91110" bIns="4555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324853" y="4532317"/>
            <a:ext cx="619125" cy="4730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110" tIns="45555" rIns="91110" bIns="4555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ts val="2100"/>
              </a:lnSpc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EFF4300-B076-4A87-8980-FC70CAAB6D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72" r:id="rId1"/>
    <p:sldLayoutId id="2147488073" r:id="rId2"/>
    <p:sldLayoutId id="2147488074" r:id="rId3"/>
    <p:sldLayoutId id="2147488075" r:id="rId4"/>
    <p:sldLayoutId id="2147488076" r:id="rId5"/>
    <p:sldLayoutId id="2147488077" r:id="rId6"/>
    <p:sldLayoutId id="2147488078" r:id="rId7"/>
    <p:sldLayoutId id="2147488079" r:id="rId8"/>
    <p:sldLayoutId id="2147488080" r:id="rId9"/>
    <p:sldLayoutId id="2147488081" r:id="rId10"/>
    <p:sldLayoutId id="2147488082" r:id="rId11"/>
    <p:sldLayoutId id="2147488083" r:id="rId12"/>
    <p:sldLayoutId id="2147488109" r:id="rId13"/>
  </p:sldLayoutIdLst>
  <p:transition/>
  <p:hf hdr="0" dt="0"/>
  <p:txStyles>
    <p:titleStyle>
      <a:lvl1pPr algn="l" defTabSz="908050" rtl="0" eaLnBrk="0" fontAlgn="base" hangingPunct="0">
        <a:lnSpc>
          <a:spcPts val="4550"/>
        </a:lnSpc>
        <a:spcBef>
          <a:spcPct val="0"/>
        </a:spcBef>
        <a:spcAft>
          <a:spcPct val="0"/>
        </a:spcAft>
        <a:defRPr sz="37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908050" rtl="0" eaLnBrk="0" fontAlgn="base" hangingPunct="0">
        <a:lnSpc>
          <a:spcPts val="4550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2pPr>
      <a:lvl3pPr algn="l" defTabSz="908050" rtl="0" eaLnBrk="0" fontAlgn="base" hangingPunct="0">
        <a:lnSpc>
          <a:spcPts val="4550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3pPr>
      <a:lvl4pPr algn="l" defTabSz="908050" rtl="0" eaLnBrk="0" fontAlgn="base" hangingPunct="0">
        <a:lnSpc>
          <a:spcPts val="4550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4pPr>
      <a:lvl5pPr algn="l" defTabSz="908050" rtl="0" eaLnBrk="0" fontAlgn="base" hangingPunct="0">
        <a:lnSpc>
          <a:spcPts val="4550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5pPr>
      <a:lvl6pPr marL="456664" algn="l" defTabSz="911743" rtl="0" fontAlgn="base">
        <a:lnSpc>
          <a:spcPts val="4545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6pPr>
      <a:lvl7pPr marL="913329" algn="l" defTabSz="911743" rtl="0" fontAlgn="base">
        <a:lnSpc>
          <a:spcPts val="4545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7pPr>
      <a:lvl8pPr marL="1369993" algn="l" defTabSz="911743" rtl="0" fontAlgn="base">
        <a:lnSpc>
          <a:spcPts val="4545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8pPr>
      <a:lvl9pPr marL="1826658" algn="l" defTabSz="911743" rtl="0" fontAlgn="base">
        <a:lnSpc>
          <a:spcPts val="4545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9pPr>
    </p:titleStyle>
    <p:bodyStyle>
      <a:lvl1pPr marL="312738" indent="-312738" algn="l" defTabSz="908050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•"/>
        <a:defRPr sz="3200" kern="1200">
          <a:solidFill>
            <a:srgbClr val="005AA9"/>
          </a:solidFill>
          <a:latin typeface="+mj-lt"/>
          <a:ea typeface="+mn-ea"/>
          <a:cs typeface="+mn-cs"/>
        </a:defRPr>
      </a:lvl1pPr>
      <a:lvl2pPr marL="312738" indent="141288" algn="l" defTabSz="9080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504F53"/>
          </a:solidFill>
          <a:latin typeface="+mj-lt"/>
          <a:ea typeface="+mn-ea"/>
          <a:cs typeface="+mn-cs"/>
        </a:defRPr>
      </a:lvl2pPr>
      <a:lvl3pPr marL="617538" indent="-222250" algn="l" defTabSz="9080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rgbClr val="504F53"/>
          </a:solidFill>
          <a:latin typeface="+mj-lt"/>
          <a:ea typeface="+mn-ea"/>
          <a:cs typeface="+mn-cs"/>
        </a:defRPr>
      </a:lvl3pPr>
      <a:lvl4pPr marL="1598613" indent="-1287463" algn="just" defTabSz="908050" rtl="0" eaLnBrk="0" fontAlgn="base" hangingPunct="0">
        <a:lnSpc>
          <a:spcPts val="1575"/>
        </a:lnSpc>
        <a:spcBef>
          <a:spcPts val="350"/>
        </a:spcBef>
        <a:spcAft>
          <a:spcPct val="0"/>
        </a:spcAft>
        <a:buFont typeface="Arial" charset="0"/>
        <a:buChar char="–"/>
        <a:defRPr sz="1400" kern="1200">
          <a:solidFill>
            <a:srgbClr val="504F53"/>
          </a:solidFill>
          <a:latin typeface="+mj-lt"/>
          <a:ea typeface="+mn-ea"/>
          <a:cs typeface="+mn-cs"/>
        </a:defRPr>
      </a:lvl4pPr>
      <a:lvl5pPr marL="1250950" indent="574675" algn="l" defTabSz="908050" rtl="0" eaLnBrk="0" fontAlgn="base" hangingPunct="0">
        <a:lnSpc>
          <a:spcPts val="1575"/>
        </a:lnSpc>
        <a:spcBef>
          <a:spcPts val="350"/>
        </a:spcBef>
        <a:spcAft>
          <a:spcPct val="0"/>
        </a:spcAft>
        <a:buFont typeface="Arial" charset="0"/>
        <a:buChar char="»"/>
        <a:defRPr sz="1200" kern="1200">
          <a:solidFill>
            <a:srgbClr val="8D8C90"/>
          </a:solidFill>
          <a:latin typeface="+mj-lt"/>
          <a:ea typeface="+mn-ea"/>
          <a:cs typeface="+mn-cs"/>
        </a:defRPr>
      </a:lvl5pPr>
      <a:lvl6pPr marL="2507668" indent="-227969" algn="l" defTabSz="9118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607" indent="-227969" algn="l" defTabSz="9118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548" indent="-227969" algn="l" defTabSz="9118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488" indent="-227969" algn="l" defTabSz="9118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18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40" algn="l" defTabSz="9118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879" algn="l" defTabSz="9118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820" algn="l" defTabSz="9118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760" algn="l" defTabSz="9118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696" algn="l" defTabSz="9118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640" algn="l" defTabSz="9118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578" algn="l" defTabSz="9118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515" algn="l" defTabSz="9118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11188" y="558803"/>
            <a:ext cx="76327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588" tIns="40294" rIns="80588" bIns="402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11188" y="1492250"/>
            <a:ext cx="76327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588" tIns="40294" rIns="80588" bIns="402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</p:spPr>
        <p:txBody>
          <a:bodyPr vert="horz" wrap="square" lIns="80588" tIns="40294" rIns="80588" bIns="40294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898989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</p:spPr>
        <p:txBody>
          <a:bodyPr vert="horz" wrap="square" lIns="80588" tIns="40294" rIns="80588" bIns="40294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898989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2646" y="4398964"/>
            <a:ext cx="504825" cy="512762"/>
          </a:xfrm>
          <a:prstGeom prst="rect">
            <a:avLst/>
          </a:prstGeom>
        </p:spPr>
        <p:txBody>
          <a:bodyPr vert="horz" wrap="square" lIns="80588" tIns="40294" rIns="80588" bIns="40294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ts val="1875"/>
              </a:lnSpc>
              <a:defRPr sz="21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fld id="{91736C87-8D13-427A-B430-C83F28B92B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84" r:id="rId1"/>
    <p:sldLayoutId id="2147488085" r:id="rId2"/>
    <p:sldLayoutId id="2147488086" r:id="rId3"/>
    <p:sldLayoutId id="2147488087" r:id="rId4"/>
    <p:sldLayoutId id="2147488088" r:id="rId5"/>
    <p:sldLayoutId id="2147488089" r:id="rId6"/>
    <p:sldLayoutId id="2147488090" r:id="rId7"/>
    <p:sldLayoutId id="2147488091" r:id="rId8"/>
    <p:sldLayoutId id="2147488092" r:id="rId9"/>
    <p:sldLayoutId id="2147488093" r:id="rId10"/>
    <p:sldLayoutId id="2147488094" r:id="rId11"/>
    <p:sldLayoutId id="2147488095" r:id="rId12"/>
    <p:sldLayoutId id="2147488066" r:id="rId13"/>
    <p:sldLayoutId id="2147488067" r:id="rId14"/>
    <p:sldLayoutId id="2147488068" r:id="rId15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defTabSz="803275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032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Arial Narrow" pitchFamily="34" charset="0"/>
        </a:defRPr>
      </a:lvl2pPr>
      <a:lvl3pPr algn="l" defTabSz="8032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Arial Narrow" pitchFamily="34" charset="0"/>
        </a:defRPr>
      </a:lvl3pPr>
      <a:lvl4pPr algn="l" defTabSz="8032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Arial Narrow" pitchFamily="34" charset="0"/>
        </a:defRPr>
      </a:lvl4pPr>
      <a:lvl5pPr algn="l" defTabSz="8032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Arial Narrow" pitchFamily="34" charset="0"/>
        </a:defRPr>
      </a:lvl5pPr>
      <a:lvl6pPr marL="451281" algn="l" defTabSz="805404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6pPr>
      <a:lvl7pPr marL="902550" algn="l" defTabSz="805404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7pPr>
      <a:lvl8pPr marL="1353836" algn="l" defTabSz="805404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8pPr>
      <a:lvl9pPr marL="1805113" algn="l" defTabSz="805404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9pPr>
    </p:titleStyle>
    <p:bodyStyle>
      <a:lvl1pPr marL="277813" indent="-277813" algn="l" defTabSz="803275" rtl="0" eaLnBrk="0" fontAlgn="base" hangingPunct="0">
        <a:spcBef>
          <a:spcPct val="20000"/>
        </a:spcBef>
        <a:spcAft>
          <a:spcPct val="0"/>
        </a:spcAft>
        <a:buFont typeface="Arial Narrow" pitchFamily="34" charset="0"/>
        <a:buChar char="•"/>
        <a:defRPr sz="2400" kern="1200">
          <a:solidFill>
            <a:srgbClr val="005AA9"/>
          </a:solidFill>
          <a:latin typeface="+mj-lt"/>
          <a:ea typeface="+mn-ea"/>
          <a:cs typeface="+mn-cs"/>
        </a:defRPr>
      </a:lvl1pPr>
      <a:lvl2pPr marL="277813" indent="176213" algn="l" defTabSz="8032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04F53"/>
          </a:solidFill>
          <a:latin typeface="+mj-lt"/>
          <a:ea typeface="+mn-ea"/>
          <a:cs typeface="+mn-cs"/>
        </a:defRPr>
      </a:lvl2pPr>
      <a:lvl3pPr marL="547688" indent="-198438" algn="l" defTabSz="8032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504F53"/>
          </a:solidFill>
          <a:latin typeface="+mj-lt"/>
          <a:ea typeface="+mn-ea"/>
          <a:cs typeface="+mn-cs"/>
        </a:defRPr>
      </a:lvl3pPr>
      <a:lvl4pPr marL="1598613" indent="-1322388" algn="just" defTabSz="803275" rtl="0" eaLnBrk="0" fontAlgn="base" hangingPunct="0">
        <a:lnSpc>
          <a:spcPts val="1900"/>
        </a:lnSpc>
        <a:spcBef>
          <a:spcPts val="400"/>
        </a:spcBef>
        <a:spcAft>
          <a:spcPct val="0"/>
        </a:spcAft>
        <a:buFont typeface="Arial" charset="0"/>
        <a:buChar char="–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104900" indent="720725" algn="l" defTabSz="803275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charset="0"/>
        <a:buChar char="»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215742" indent="-201432" algn="l" defTabSz="8057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8599" indent="-201432" algn="l" defTabSz="8057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21469" indent="-201432" algn="l" defTabSz="8057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24327" indent="-201432" algn="l" defTabSz="8057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57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2857" algn="l" defTabSz="8057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5723" algn="l" defTabSz="8057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8582" algn="l" defTabSz="8057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443" algn="l" defTabSz="8057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4306" algn="l" defTabSz="8057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7173" algn="l" defTabSz="8057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20031" algn="l" defTabSz="8057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22897" algn="l" defTabSz="8057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611188" y="558803"/>
            <a:ext cx="76327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588" tIns="40294" rIns="80588" bIns="402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611188" y="1492250"/>
            <a:ext cx="76327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588" tIns="40294" rIns="80588" bIns="402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</p:spPr>
        <p:txBody>
          <a:bodyPr vert="horz" wrap="square" lIns="80588" tIns="40294" rIns="80588" bIns="40294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898989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</p:spPr>
        <p:txBody>
          <a:bodyPr vert="horz" wrap="square" lIns="80588" tIns="40294" rIns="80588" bIns="40294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898989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2646" y="4398964"/>
            <a:ext cx="504825" cy="512762"/>
          </a:xfrm>
          <a:prstGeom prst="rect">
            <a:avLst/>
          </a:prstGeom>
        </p:spPr>
        <p:txBody>
          <a:bodyPr vert="horz" wrap="square" lIns="80588" tIns="40294" rIns="80588" bIns="40294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ts val="1875"/>
              </a:lnSpc>
              <a:defRPr sz="21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fld id="{34616AB4-093F-4382-A4D2-ECD8A87713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96" r:id="rId1"/>
    <p:sldLayoutId id="2147488097" r:id="rId2"/>
    <p:sldLayoutId id="2147488098" r:id="rId3"/>
    <p:sldLayoutId id="2147488099" r:id="rId4"/>
    <p:sldLayoutId id="2147488100" r:id="rId5"/>
    <p:sldLayoutId id="2147488101" r:id="rId6"/>
    <p:sldLayoutId id="2147488102" r:id="rId7"/>
    <p:sldLayoutId id="2147488103" r:id="rId8"/>
    <p:sldLayoutId id="2147488104" r:id="rId9"/>
    <p:sldLayoutId id="2147488105" r:id="rId10"/>
    <p:sldLayoutId id="2147488106" r:id="rId11"/>
    <p:sldLayoutId id="2147488107" r:id="rId12"/>
    <p:sldLayoutId id="2147488069" r:id="rId13"/>
    <p:sldLayoutId id="2147488070" r:id="rId14"/>
    <p:sldLayoutId id="2147488071" r:id="rId15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defTabSz="803275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032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Arial Narrow" pitchFamily="34" charset="0"/>
        </a:defRPr>
      </a:lvl2pPr>
      <a:lvl3pPr algn="l" defTabSz="8032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Arial Narrow" pitchFamily="34" charset="0"/>
        </a:defRPr>
      </a:lvl3pPr>
      <a:lvl4pPr algn="l" defTabSz="8032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Arial Narrow" pitchFamily="34" charset="0"/>
        </a:defRPr>
      </a:lvl4pPr>
      <a:lvl5pPr algn="l" defTabSz="8032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Arial Narrow" pitchFamily="34" charset="0"/>
        </a:defRPr>
      </a:lvl5pPr>
      <a:lvl6pPr marL="451281" algn="l" defTabSz="805404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6pPr>
      <a:lvl7pPr marL="902550" algn="l" defTabSz="805404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7pPr>
      <a:lvl8pPr marL="1353836" algn="l" defTabSz="805404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8pPr>
      <a:lvl9pPr marL="1805113" algn="l" defTabSz="805404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9pPr>
    </p:titleStyle>
    <p:bodyStyle>
      <a:lvl1pPr marL="277813" indent="-277813" algn="l" defTabSz="803275" rtl="0" eaLnBrk="0" fontAlgn="base" hangingPunct="0">
        <a:spcBef>
          <a:spcPct val="20000"/>
        </a:spcBef>
        <a:spcAft>
          <a:spcPct val="0"/>
        </a:spcAft>
        <a:buFont typeface="Arial Narrow" pitchFamily="34" charset="0"/>
        <a:buChar char="•"/>
        <a:defRPr sz="2400" kern="1200">
          <a:solidFill>
            <a:srgbClr val="005AA9"/>
          </a:solidFill>
          <a:latin typeface="+mj-lt"/>
          <a:ea typeface="+mn-ea"/>
          <a:cs typeface="+mn-cs"/>
        </a:defRPr>
      </a:lvl1pPr>
      <a:lvl2pPr marL="277813" indent="176213" algn="l" defTabSz="8032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04F53"/>
          </a:solidFill>
          <a:latin typeface="+mj-lt"/>
          <a:ea typeface="+mn-ea"/>
          <a:cs typeface="+mn-cs"/>
        </a:defRPr>
      </a:lvl2pPr>
      <a:lvl3pPr marL="547688" indent="-198438" algn="l" defTabSz="8032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504F53"/>
          </a:solidFill>
          <a:latin typeface="+mj-lt"/>
          <a:ea typeface="+mn-ea"/>
          <a:cs typeface="+mn-cs"/>
        </a:defRPr>
      </a:lvl3pPr>
      <a:lvl4pPr marL="1598613" indent="-1322388" algn="just" defTabSz="803275" rtl="0" eaLnBrk="0" fontAlgn="base" hangingPunct="0">
        <a:lnSpc>
          <a:spcPts val="1900"/>
        </a:lnSpc>
        <a:spcBef>
          <a:spcPts val="400"/>
        </a:spcBef>
        <a:spcAft>
          <a:spcPct val="0"/>
        </a:spcAft>
        <a:buFont typeface="Arial" charset="0"/>
        <a:buChar char="–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104900" indent="720725" algn="l" defTabSz="803275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charset="0"/>
        <a:buChar char="»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215742" indent="-201432" algn="l" defTabSz="8057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8599" indent="-201432" algn="l" defTabSz="8057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21469" indent="-201432" algn="l" defTabSz="8057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24327" indent="-201432" algn="l" defTabSz="8057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57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2857" algn="l" defTabSz="8057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5723" algn="l" defTabSz="8057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8582" algn="l" defTabSz="8057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443" algn="l" defTabSz="8057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4306" algn="l" defTabSz="8057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7173" algn="l" defTabSz="8057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20031" algn="l" defTabSz="8057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22897" algn="l" defTabSz="8057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.nalog.ru/uwsfind.d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ctrTitle"/>
          </p:nvPr>
        </p:nvSpPr>
        <p:spPr>
          <a:xfrm>
            <a:off x="754856" y="2568576"/>
            <a:ext cx="7772400" cy="2497138"/>
          </a:xfrm>
        </p:spPr>
        <p:txBody>
          <a:bodyPr/>
          <a:lstStyle/>
          <a:p>
            <a:pPr algn="ctr" eaLnBrk="1" hangingPunct="1"/>
            <a:r>
              <a:rPr lang="ru-RU" altLang="ru-RU" sz="2900" dirty="0" smtClean="0"/>
              <a:t> </a:t>
            </a:r>
            <a:br>
              <a:rPr lang="ru-RU" altLang="ru-RU" sz="2900" dirty="0" smtClean="0"/>
            </a:br>
            <a:r>
              <a:rPr lang="ru-RU" altLang="ru-RU" sz="2900" dirty="0" smtClean="0"/>
              <a:t/>
            </a:r>
            <a:br>
              <a:rPr lang="ru-RU" altLang="ru-RU" sz="2900" dirty="0" smtClean="0"/>
            </a:br>
            <a:r>
              <a:rPr lang="ru-RU" altLang="ru-RU" sz="2600" dirty="0" smtClean="0">
                <a:cs typeface="Arial" charset="0"/>
              </a:rPr>
              <a:t/>
            </a:r>
            <a:br>
              <a:rPr lang="ru-RU" altLang="ru-RU" sz="2600" dirty="0" smtClean="0">
                <a:cs typeface="Arial" charset="0"/>
              </a:rPr>
            </a:br>
            <a:r>
              <a:rPr lang="ru-RU" altLang="ru-RU" sz="2600" dirty="0" smtClean="0">
                <a:cs typeface="Arial" charset="0"/>
              </a:rPr>
              <a:t/>
            </a:r>
            <a:br>
              <a:rPr lang="ru-RU" altLang="ru-RU" sz="2600" dirty="0" smtClean="0">
                <a:cs typeface="Arial" charset="0"/>
              </a:rPr>
            </a:br>
            <a:endParaRPr lang="ru-RU" altLang="ru-RU" sz="2300" dirty="0" smtClean="0"/>
          </a:p>
        </p:txBody>
      </p:sp>
      <p:sp>
        <p:nvSpPr>
          <p:cNvPr id="40963" name="TextBox 4"/>
          <p:cNvSpPr txBox="1">
            <a:spLocks noChangeArrowheads="1"/>
          </p:cNvSpPr>
          <p:nvPr/>
        </p:nvSpPr>
        <p:spPr bwMode="auto">
          <a:xfrm>
            <a:off x="1508919" y="1851670"/>
            <a:ext cx="62642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054" tIns="39029" rIns="78054" bIns="39029" anchor="ctr"/>
          <a:lstStyle>
            <a:lvl1pPr defTabSz="787400">
              <a:defRPr sz="20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defTabSz="787400">
              <a:defRPr sz="20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defTabSz="787400"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defTabSz="787400"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defTabSz="787400">
              <a:defRPr sz="20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defTabSz="787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defTabSz="787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defTabSz="787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defTabSz="787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800" b="1" dirty="0">
                <a:solidFill>
                  <a:schemeClr val="bg1"/>
                </a:solidFill>
                <a:latin typeface="Arial Narrow" pitchFamily="34" charset="0"/>
              </a:rPr>
              <a:t>УФНС  РОССИИ  ПО  </a:t>
            </a:r>
            <a:r>
              <a:rPr lang="ru-RU" altLang="ru-RU" sz="1800" b="1" dirty="0" smtClean="0">
                <a:solidFill>
                  <a:schemeClr val="bg1"/>
                </a:solidFill>
                <a:latin typeface="Arial Narrow" pitchFamily="34" charset="0"/>
              </a:rPr>
              <a:t>САРАТОВСКОЙ ОБЛАСТИ</a:t>
            </a:r>
            <a:endParaRPr lang="ru-RU" altLang="ru-RU" sz="1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0964" name="Прямоугольник 1"/>
          <p:cNvSpPr>
            <a:spLocks noChangeArrowheads="1"/>
          </p:cNvSpPr>
          <p:nvPr/>
        </p:nvSpPr>
        <p:spPr bwMode="auto">
          <a:xfrm>
            <a:off x="537369" y="2565360"/>
            <a:ext cx="82073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</a:rPr>
              <a:t>С</a:t>
            </a:r>
            <a:r>
              <a:rPr lang="ru-RU" sz="1800" dirty="0" smtClean="0">
                <a:solidFill>
                  <a:schemeClr val="bg1"/>
                </a:solidFill>
              </a:rPr>
              <a:t>амостоятельная </a:t>
            </a:r>
            <a:r>
              <a:rPr lang="ru-RU" sz="1800" dirty="0">
                <a:solidFill>
                  <a:schemeClr val="bg1"/>
                </a:solidFill>
              </a:rPr>
              <a:t>оценка налогоплательщиками рисков по взаимоотношению с проблемными организациями и </a:t>
            </a:r>
            <a:r>
              <a:rPr lang="ru-RU" sz="1800" dirty="0" err="1" smtClean="0">
                <a:solidFill>
                  <a:schemeClr val="bg1"/>
                </a:solidFill>
              </a:rPr>
              <a:t>рискоориентированный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>
                <a:solidFill>
                  <a:schemeClr val="bg1"/>
                </a:solidFill>
              </a:rPr>
              <a:t>отбор для тематических выездных налоговых проверок, добровольное уточнение налогоплательщиками налоговых обязательств по </a:t>
            </a:r>
            <a:r>
              <a:rPr lang="ru-RU" sz="1800" dirty="0" smtClean="0">
                <a:solidFill>
                  <a:schemeClr val="bg1"/>
                </a:solidFill>
              </a:rPr>
              <a:t>НДС</a:t>
            </a:r>
            <a:endParaRPr lang="ru-RU" altLang="ru-RU" sz="1800" b="1" dirty="0">
              <a:solidFill>
                <a:schemeClr val="bg1"/>
              </a:solidFill>
            </a:endParaRPr>
          </a:p>
        </p:txBody>
      </p:sp>
      <p:sp>
        <p:nvSpPr>
          <p:cNvPr id="40965" name="TextBox 4"/>
          <p:cNvSpPr txBox="1">
            <a:spLocks noChangeArrowheads="1"/>
          </p:cNvSpPr>
          <p:nvPr/>
        </p:nvSpPr>
        <p:spPr bwMode="auto">
          <a:xfrm>
            <a:off x="500856" y="4363303"/>
            <a:ext cx="8280400" cy="83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>
            <a:lvl1pPr>
              <a:defRPr sz="20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Исполняющий обязанности заместителя руководителя </a:t>
            </a:r>
          </a:p>
          <a:p>
            <a:pPr algn="ctr"/>
            <a:r>
              <a:rPr lang="ru-RU" altLang="ru-RU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УФНС </a:t>
            </a:r>
            <a:r>
              <a:rPr lang="ru-RU" altLang="ru-RU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Росс</a:t>
            </a:r>
            <a:r>
              <a:rPr lang="ru-RU" altLang="ru-RU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ии</a:t>
            </a:r>
            <a:r>
              <a:rPr lang="ru-RU" altLang="ru-RU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по Саратовской области</a:t>
            </a:r>
          </a:p>
          <a:p>
            <a:pPr algn="ctr"/>
            <a:r>
              <a:rPr lang="ru-RU" altLang="ru-RU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Каменский Олег Александрович</a:t>
            </a:r>
            <a:endParaRPr lang="ru-RU" altLang="ru-RU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44"/>
          <p:cNvSpPr>
            <a:spLocks noChangeArrowheads="1"/>
          </p:cNvSpPr>
          <p:nvPr/>
        </p:nvSpPr>
        <p:spPr bwMode="auto">
          <a:xfrm>
            <a:off x="611189" y="1022748"/>
            <a:ext cx="25034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 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lnSpc>
                <a:spcPts val="21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>
                <a:cs typeface="Arial" charset="0"/>
              </a:rPr>
              <a:t>6</a:t>
            </a:r>
            <a:endParaRPr lang="ru-RU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641350" y="250031"/>
            <a:ext cx="807878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 anchor="ctr"/>
          <a:lstStyle/>
          <a:p>
            <a:pPr algn="ctr" defTabSz="1042988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Работа с внешними источниками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41988" y="1208485"/>
            <a:ext cx="3148012" cy="685800"/>
          </a:xfrm>
          <a:prstGeom prst="rect">
            <a:avLst/>
          </a:prstGeom>
        </p:spPr>
        <p:txBody>
          <a:bodyPr wrap="none" lIns="104306" tIns="52153" rIns="104306" bIns="52153" anchor="ctr"/>
          <a:lstStyle/>
          <a:p>
            <a:pPr defTabSz="1043056" fontAlgn="auto">
              <a:spcAft>
                <a:spcPts val="0"/>
              </a:spcAft>
              <a:defRPr/>
            </a:pPr>
            <a:endParaRPr lang="ru-RU" sz="2000" b="1" dirty="0">
              <a:solidFill>
                <a:srgbClr val="005AA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7675" y="1010841"/>
            <a:ext cx="914400" cy="685800"/>
          </a:xfrm>
          <a:prstGeom prst="rect">
            <a:avLst/>
          </a:prstGeom>
        </p:spPr>
        <p:txBody>
          <a:bodyPr wrap="none" lIns="104306" tIns="52153" rIns="104306" bIns="52153" anchor="ctr">
            <a:normAutofit/>
          </a:bodyPr>
          <a:lstStyle/>
          <a:p>
            <a:pPr defTabSz="1043056" fontAlgn="auto">
              <a:spcAft>
                <a:spcPts val="0"/>
              </a:spcAft>
              <a:defRPr/>
            </a:pPr>
            <a:endParaRPr lang="ru-RU" sz="2000" b="1" dirty="0">
              <a:solidFill>
                <a:srgbClr val="005AA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defTabSz="1043056" fontAlgn="auto">
              <a:spcAft>
                <a:spcPts val="0"/>
              </a:spcAft>
              <a:defRPr/>
            </a:pPr>
            <a:endParaRPr lang="ru-RU" sz="2000" b="1" dirty="0">
              <a:solidFill>
                <a:srgbClr val="005AA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98676" y="3382566"/>
            <a:ext cx="3675063" cy="685800"/>
          </a:xfrm>
          <a:prstGeom prst="rect">
            <a:avLst/>
          </a:prstGeom>
        </p:spPr>
        <p:txBody>
          <a:bodyPr wrap="none" lIns="104306" tIns="52153" rIns="104306" bIns="52153" anchor="ctr">
            <a:normAutofit/>
          </a:bodyPr>
          <a:lstStyle/>
          <a:p>
            <a:pPr defTabSz="1043056" fontAlgn="auto">
              <a:spcAft>
                <a:spcPts val="0"/>
              </a:spcAft>
              <a:defRPr/>
            </a:pPr>
            <a:endParaRPr lang="ru-RU" sz="2000" b="1" dirty="0">
              <a:solidFill>
                <a:srgbClr val="005AA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71688" y="4211241"/>
            <a:ext cx="4113212" cy="216694"/>
          </a:xfrm>
          <a:prstGeom prst="rect">
            <a:avLst/>
          </a:prstGeom>
        </p:spPr>
        <p:txBody>
          <a:bodyPr lIns="104306" tIns="52153" rIns="104306" bIns="52153" anchor="ctr">
            <a:normAutofit fontScale="25000" lnSpcReduction="20000"/>
          </a:bodyPr>
          <a:lstStyle/>
          <a:p>
            <a:pPr defTabSz="1043056" fontAlgn="auto">
              <a:spcAft>
                <a:spcPts val="0"/>
              </a:spcAft>
              <a:defRPr/>
            </a:pPr>
            <a:endParaRPr lang="ru-RU" sz="72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8138" y="2917031"/>
            <a:ext cx="2455862" cy="685800"/>
          </a:xfrm>
          <a:prstGeom prst="rect">
            <a:avLst/>
          </a:prstGeom>
        </p:spPr>
        <p:txBody>
          <a:bodyPr wrap="none" lIns="104306" tIns="52153" rIns="104306" bIns="52153" anchor="ctr">
            <a:normAutofit/>
          </a:bodyPr>
          <a:lstStyle/>
          <a:p>
            <a:pPr defTabSz="1043056" fontAlgn="auto">
              <a:spcAft>
                <a:spcPts val="0"/>
              </a:spcAft>
              <a:defRPr/>
            </a:pPr>
            <a:endParaRPr lang="ru-RU" sz="1200" b="1" dirty="0">
              <a:solidFill>
                <a:srgbClr val="005AA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8138" y="1331119"/>
            <a:ext cx="2455862" cy="685800"/>
          </a:xfrm>
          <a:prstGeom prst="rect">
            <a:avLst/>
          </a:prstGeom>
        </p:spPr>
        <p:txBody>
          <a:bodyPr wrap="none" lIns="104306" tIns="52153" rIns="104306" bIns="52153" anchor="ctr">
            <a:normAutofit/>
          </a:bodyPr>
          <a:lstStyle/>
          <a:p>
            <a:pPr defTabSz="1043056" fontAlgn="auto">
              <a:spcAft>
                <a:spcPts val="0"/>
              </a:spcAft>
              <a:defRPr/>
            </a:pPr>
            <a:endParaRPr lang="ru-RU" sz="1200" b="1" dirty="0">
              <a:solidFill>
                <a:srgbClr val="005AA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16638" y="1940719"/>
            <a:ext cx="2773362" cy="1738313"/>
          </a:xfrm>
          <a:prstGeom prst="rect">
            <a:avLst/>
          </a:prstGeom>
        </p:spPr>
        <p:txBody>
          <a:bodyPr wrap="none" lIns="104306" tIns="52153" rIns="104306" bIns="52153" anchor="ctr">
            <a:normAutofit/>
          </a:bodyPr>
          <a:lstStyle/>
          <a:p>
            <a:pPr algn="ctr" defTabSz="1043056" fontAlgn="auto">
              <a:spcAft>
                <a:spcPts val="0"/>
              </a:spcAft>
              <a:defRPr/>
            </a:pPr>
            <a:endParaRPr lang="ru-RU" sz="1200" b="1" dirty="0">
              <a:solidFill>
                <a:srgbClr val="005AA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3969970" y="812530"/>
            <a:ext cx="4346446" cy="861489"/>
          </a:xfrm>
          <a:prstGeom prst="wedgeRoundRectCallout">
            <a:avLst>
              <a:gd name="adj1" fmla="val -65029"/>
              <a:gd name="adj2" fmla="val 98651"/>
              <a:gd name="adj3" fmla="val 16667"/>
            </a:avLst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Интернет, Использование специализированных программ для получения информации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ая прямоугольная выноска 30"/>
          <p:cNvSpPr/>
          <p:nvPr/>
        </p:nvSpPr>
        <p:spPr>
          <a:xfrm>
            <a:off x="5076056" y="2134357"/>
            <a:ext cx="2886002" cy="927137"/>
          </a:xfrm>
          <a:prstGeom prst="wedgeRoundRectCallout">
            <a:avLst>
              <a:gd name="adj1" fmla="val -110877"/>
              <a:gd name="adj2" fmla="val -18822"/>
              <a:gd name="adj3" fmla="val 16667"/>
            </a:avLst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1042988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арбитр. </a:t>
            </a:r>
            <a:r>
              <a:rPr lang="en-US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endParaRPr lang="ru-RU" sz="1400" b="1" dirty="0">
              <a:solidFill>
                <a:srgbClr val="005AA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ая прямоугольная выноска 34"/>
          <p:cNvSpPr/>
          <p:nvPr/>
        </p:nvSpPr>
        <p:spPr>
          <a:xfrm>
            <a:off x="4924684" y="3858802"/>
            <a:ext cx="3037373" cy="1138263"/>
          </a:xfrm>
          <a:prstGeom prst="wedgeRoundRectCallout">
            <a:avLst>
              <a:gd name="adj1" fmla="val -104910"/>
              <a:gd name="adj2" fmla="val -126461"/>
              <a:gd name="adj3" fmla="val 16667"/>
            </a:avLst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1042988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Отсутствует сайт, либо любые другие упоминания о организации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Program Files (x86)\Microsoft Office\MEDIA\CAGCAT10\j028575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7" y="1940719"/>
            <a:ext cx="1824037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3956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7211" y="504050"/>
            <a:ext cx="7357897" cy="48605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>
            <a:defPPr>
              <a:defRPr lang="ru-RU"/>
            </a:defPPr>
            <a:lvl1pPr defTabSz="1043056">
              <a:spcBef>
                <a:spcPct val="0"/>
              </a:spcBef>
              <a:defRPr sz="2800" b="1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Анализ данных о контрагенте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465917" y="989807"/>
            <a:ext cx="8561279" cy="3155811"/>
            <a:chOff x="447031" y="1957556"/>
            <a:chExt cx="8561279" cy="4207748"/>
          </a:xfrm>
        </p:grpSpPr>
        <p:pic>
          <p:nvPicPr>
            <p:cNvPr id="11" name="pyramid-2611048_960_720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47031" y="3124925"/>
              <a:ext cx="4284345" cy="3040379"/>
            </a:xfrm>
            <a:prstGeom prst="rect">
              <a:avLst/>
            </a:prstGeom>
            <a:ln w="12700">
              <a:noFill/>
              <a:miter lim="400000"/>
            </a:ln>
          </p:spPr>
        </p:pic>
        <p:sp>
          <p:nvSpPr>
            <p:cNvPr id="12" name="Shape 43"/>
            <p:cNvSpPr/>
            <p:nvPr/>
          </p:nvSpPr>
          <p:spPr>
            <a:xfrm>
              <a:off x="2850559" y="1957556"/>
              <a:ext cx="3396956" cy="46508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algn="l">
                <a:defRPr sz="2700" b="1">
                  <a:solidFill>
                    <a:srgbClr val="164F86"/>
                  </a:solidFill>
                  <a:latin typeface="Apple Chancery"/>
                  <a:ea typeface="Apple Chancery"/>
                  <a:cs typeface="Apple Chancery"/>
                  <a:sym typeface="Apple Chancery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lang="ru-RU" sz="1600" b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Сведения о регистрации организации</a:t>
              </a:r>
              <a:endParaRPr sz="1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Shape 44"/>
            <p:cNvSpPr/>
            <p:nvPr/>
          </p:nvSpPr>
          <p:spPr>
            <a:xfrm>
              <a:off x="3122622" y="2454753"/>
              <a:ext cx="2423420" cy="46508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algn="l">
                <a:defRPr sz="2700" b="1">
                  <a:solidFill>
                    <a:srgbClr val="164F86"/>
                  </a:solidFill>
                  <a:latin typeface="Apple Chancery"/>
                  <a:ea typeface="Apple Chancery"/>
                  <a:cs typeface="Apple Chancery"/>
                  <a:sym typeface="Apple Chancery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lang="ru-RU" sz="1600" b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Сведения о руководителе</a:t>
              </a:r>
              <a:r>
                <a:rPr lang="en-US" sz="1600" b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  <a:r>
                <a:rPr sz="1600" b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sz="1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Shape 45"/>
            <p:cNvSpPr/>
            <p:nvPr/>
          </p:nvSpPr>
          <p:spPr>
            <a:xfrm>
              <a:off x="4863489" y="4343096"/>
              <a:ext cx="2876300" cy="46508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algn="l">
                <a:defRPr sz="2700" b="1">
                  <a:solidFill>
                    <a:srgbClr val="164F86"/>
                  </a:solidFill>
                  <a:latin typeface="Apple Chancery"/>
                  <a:ea typeface="Apple Chancery"/>
                  <a:cs typeface="Apple Chancery"/>
                  <a:sym typeface="Apple Chancery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lang="ru-RU" sz="1600" b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Участие в отраслевых проектах</a:t>
              </a:r>
              <a:endParaRPr sz="1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Shape 46"/>
            <p:cNvSpPr/>
            <p:nvPr/>
          </p:nvSpPr>
          <p:spPr>
            <a:xfrm>
              <a:off x="3607921" y="2935124"/>
              <a:ext cx="5400389" cy="46508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algn="l">
                <a:defRPr sz="2700" b="1">
                  <a:solidFill>
                    <a:srgbClr val="164F86"/>
                  </a:solidFill>
                  <a:latin typeface="Apple Chancery"/>
                  <a:ea typeface="Apple Chancery"/>
                  <a:cs typeface="Apple Chancery"/>
                  <a:sym typeface="Apple Chancery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lang="ru-RU" sz="1600" b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Анализ данных Интернет, специализированных программ</a:t>
              </a:r>
              <a:r>
                <a:rPr lang="en-US" sz="1600" b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  <a:r>
                <a:rPr sz="1600" b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sz="1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Shape 47"/>
            <p:cNvSpPr/>
            <p:nvPr/>
          </p:nvSpPr>
          <p:spPr>
            <a:xfrm>
              <a:off x="4503229" y="3449651"/>
              <a:ext cx="3373488" cy="7933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algn="l">
                <a:defRPr sz="2700" b="1">
                  <a:solidFill>
                    <a:srgbClr val="164F86"/>
                  </a:solidFill>
                  <a:latin typeface="Apple Chancery"/>
                  <a:ea typeface="Apple Chancery"/>
                  <a:cs typeface="Apple Chancery"/>
                  <a:sym typeface="Apple Chancery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lang="ru-RU" sz="1600" b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Анализ предлагаемого контрагентом </a:t>
              </a:r>
            </a:p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lang="ru-RU" sz="1600" b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документооборота</a:t>
              </a:r>
              <a:r>
                <a:rPr lang="en-US" sz="1600" b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  <a:endParaRPr sz="1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 flipH="1" flipV="1">
              <a:off x="2752915" y="2449020"/>
              <a:ext cx="258511" cy="6759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2752915" y="2446352"/>
              <a:ext cx="4530021" cy="33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H="1" flipV="1">
              <a:off x="3203304" y="2897999"/>
              <a:ext cx="205379" cy="531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3205091" y="2897999"/>
              <a:ext cx="5406924" cy="7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H="1" flipV="1">
              <a:off x="3690628" y="3381506"/>
              <a:ext cx="161293" cy="4168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3687492" y="3364402"/>
              <a:ext cx="5057643" cy="162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4311351" y="4249860"/>
              <a:ext cx="41398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4731376" y="4834286"/>
              <a:ext cx="3771476" cy="249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Скругленный прямоугольник 27"/>
          <p:cNvSpPr/>
          <p:nvPr/>
        </p:nvSpPr>
        <p:spPr>
          <a:xfrm>
            <a:off x="3491881" y="3759882"/>
            <a:ext cx="4832970" cy="11341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42988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Объективный вывод 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144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698410" y="1019185"/>
            <a:ext cx="1171616" cy="57576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>
            <a:defPPr>
              <a:defRPr lang="ru-RU"/>
            </a:defPPr>
            <a:lvl1pPr algn="just" defTabSz="1043056" fontAlgn="auto">
              <a:spcAft>
                <a:spcPts val="0"/>
              </a:spcAft>
              <a:defRPr sz="2200" b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ru-RU" sz="2800" dirty="0"/>
          </a:p>
        </p:txBody>
      </p:sp>
      <p:sp>
        <p:nvSpPr>
          <p:cNvPr id="17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AC3AAC7B-5B8F-42B3-88A7-3F729EE16277}" type="slidenum"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pPr>
                <a:defRPr/>
              </a:pPr>
              <a:t>12</a:t>
            </a:fld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008" y="1788663"/>
            <a:ext cx="3600231" cy="6495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4306" tIns="52153" rIns="104306" bIns="52153" rtlCol="0" anchor="ctr">
            <a:noAutofit/>
          </a:bodyPr>
          <a:lstStyle>
            <a:defPPr>
              <a:defRPr lang="ru-RU"/>
            </a:defPPr>
            <a:lvl1pPr marL="0" indent="0">
              <a:lnSpc>
                <a:spcPts val="2800"/>
              </a:lnSpc>
              <a:buFont typeface="Arial" panose="020B0604020202020204" pitchFamily="34" charset="0"/>
              <a:buNone/>
              <a:defRPr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5013" y="1869672"/>
            <a:ext cx="2762590" cy="4572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04306" tIns="52153" rIns="104306" bIns="52153" rtlCol="0" anchor="ctr">
            <a:noAutofit/>
          </a:bodyPr>
          <a:lstStyle>
            <a:defPPr>
              <a:defRPr lang="ru-RU"/>
            </a:defPPr>
            <a:lvl1pPr marL="0" indent="0">
              <a:lnSpc>
                <a:spcPts val="2800"/>
              </a:lnSpc>
              <a:buFont typeface="Arial" panose="020B0604020202020204" pitchFamily="34" charset="0"/>
              <a:buNone/>
              <a:defRPr sz="2200" b="1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ru-RU" sz="1200" dirty="0" smtClean="0">
                <a:solidFill>
                  <a:schemeClr val="tx1"/>
                </a:solidFill>
                <a:latin typeface="+mn-lt"/>
              </a:rPr>
              <a:t>КАМЕРАЛЬНАЯ НАЛОГОВАЯПРОВЕРКА</a:t>
            </a:r>
            <a:endParaRPr lang="ru-RU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Заголовок 2"/>
          <p:cNvSpPr txBox="1">
            <a:spLocks/>
          </p:cNvSpPr>
          <p:nvPr/>
        </p:nvSpPr>
        <p:spPr bwMode="auto">
          <a:xfrm>
            <a:off x="780107" y="1024662"/>
            <a:ext cx="7635470" cy="58777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>
            <a:defPPr>
              <a:defRPr lang="ru-RU"/>
            </a:defPPr>
            <a:lvl1pPr marL="0" indent="0" algn="ctr">
              <a:lnSpc>
                <a:spcPts val="2800"/>
              </a:lnSpc>
              <a:buFont typeface="Arial" panose="020B0604020202020204" pitchFamily="34" charset="0"/>
              <a:buNone/>
              <a:defRPr sz="2400" b="1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defTabSz="914239">
              <a:lnSpc>
                <a:spcPct val="100000"/>
              </a:lnSpc>
            </a:pPr>
            <a:r>
              <a:rPr lang="ru-RU" sz="2000" b="0" cap="all" dirty="0" smtClean="0">
                <a:solidFill>
                  <a:srgbClr val="385D8A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000" b="0" dirty="0" smtClean="0">
                <a:solidFill>
                  <a:srgbClr val="385D8A"/>
                </a:solidFill>
                <a:latin typeface="Arial" pitchFamily="34" charset="0"/>
                <a:cs typeface="Arial" pitchFamily="34" charset="0"/>
              </a:rPr>
              <a:t>рименение</a:t>
            </a:r>
            <a:r>
              <a:rPr lang="ru-RU" sz="2000" b="0" cap="all" dirty="0" smtClean="0">
                <a:solidFill>
                  <a:srgbClr val="385D8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0" dirty="0" smtClean="0">
                <a:solidFill>
                  <a:srgbClr val="385D8A"/>
                </a:solidFill>
                <a:latin typeface="Arial" pitchFamily="34" charset="0"/>
                <a:cs typeface="Arial" pitchFamily="34" charset="0"/>
              </a:rPr>
              <a:t>риск-ориентированного подхода при проведении налоговых проверок</a:t>
            </a:r>
            <a:endParaRPr lang="ru-RU" sz="2000" b="0" dirty="0">
              <a:solidFill>
                <a:srgbClr val="385D8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:\Слайды\Иконки для слайдов\149086-essential-set\png\docum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182" y="1898526"/>
            <a:ext cx="609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644008" y="1788663"/>
            <a:ext cx="3630038" cy="6495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104306" tIns="52153" rIns="104306" bIns="52153" rtlCol="0" anchor="ctr">
            <a:noAutofit/>
          </a:bodyPr>
          <a:lstStyle>
            <a:defPPr>
              <a:defRPr lang="ru-RU"/>
            </a:defPPr>
            <a:lvl1pPr marL="0" indent="0" algn="ctr">
              <a:lnSpc>
                <a:spcPts val="2800"/>
              </a:lnSpc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ru-RU" dirty="0">
              <a:latin typeface="+mn-lt"/>
            </a:endParaRPr>
          </a:p>
        </p:txBody>
      </p:sp>
      <p:sp>
        <p:nvSpPr>
          <p:cNvPr id="19" name="Заголовок 2"/>
          <p:cNvSpPr txBox="1">
            <a:spLocks/>
          </p:cNvSpPr>
          <p:nvPr/>
        </p:nvSpPr>
        <p:spPr bwMode="auto">
          <a:xfrm>
            <a:off x="678485" y="2505782"/>
            <a:ext cx="3874557" cy="232225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>
            <a:defPPr>
              <a:defRPr lang="ru-RU"/>
            </a:defPPr>
            <a:lvl1pPr marL="285750" indent="-285750" algn="just">
              <a:lnSpc>
                <a:spcPts val="2800"/>
              </a:lnSpc>
              <a:buFont typeface="Arial" panose="020B0604020202020204" pitchFamily="34" charset="0"/>
              <a:buChar char="•"/>
              <a:defRPr sz="2200">
                <a:latin typeface="Arial Narrow" panose="020B0606020202030204" pitchFamily="34" charset="0"/>
              </a:defRPr>
            </a:lvl1pPr>
          </a:lstStyle>
          <a:p>
            <a:pPr marL="0" indent="0" algn="l">
              <a:lnSpc>
                <a:spcPct val="100000"/>
              </a:lnSpc>
              <a:spcAft>
                <a:spcPts val="600"/>
              </a:spcAft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  1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. При выявлении ошибок или противоречий в налоговой декларации </a:t>
            </a:r>
          </a:p>
          <a:p>
            <a:pPr marL="0" indent="0" algn="l">
              <a:lnSpc>
                <a:spcPct val="100000"/>
              </a:lnSpc>
              <a:spcAft>
                <a:spcPts val="600"/>
              </a:spcAft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  2. При применении налогоплательщиком налоговых льгот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spcAft>
                <a:spcPts val="600"/>
              </a:spcAft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  3. При заявлении налогоплательщиком права на возмещение НДС</a:t>
            </a:r>
          </a:p>
          <a:p>
            <a:pPr marL="0" indent="0" algn="l">
              <a:lnSpc>
                <a:spcPct val="100000"/>
              </a:lnSpc>
              <a:spcAft>
                <a:spcPts val="600"/>
              </a:spcAft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  4. При подтверждении налоговой ставки 0 процентов</a:t>
            </a:r>
            <a:endParaRPr lang="ru-RU" sz="1600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88023" y="1851670"/>
            <a:ext cx="2658023" cy="443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104306" tIns="52153" rIns="104306" bIns="52153" rtlCol="0" anchor="ctr">
            <a:noAutofit/>
          </a:bodyPr>
          <a:lstStyle>
            <a:defPPr>
              <a:defRPr lang="ru-RU"/>
            </a:defPPr>
            <a:lvl1pPr marL="0" indent="0" algn="ctr">
              <a:lnSpc>
                <a:spcPts val="2800"/>
              </a:lnSpc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sz="1200" dirty="0">
                <a:latin typeface="+mn-lt"/>
              </a:rPr>
              <a:t>ВЫЕЗДНАЯ </a:t>
            </a:r>
          </a:p>
          <a:p>
            <a:r>
              <a:rPr lang="ru-RU" sz="1200" dirty="0">
                <a:latin typeface="+mn-lt"/>
              </a:rPr>
              <a:t>НАЛОГОВАЯ ПРОВЕРКА</a:t>
            </a:r>
          </a:p>
        </p:txBody>
      </p:sp>
      <p:pic>
        <p:nvPicPr>
          <p:cNvPr id="24" name="Picture 5" descr="H:\Слайды\Иконки для слайдов\149086-essential-set\png\file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348" y="1923678"/>
            <a:ext cx="6096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</p:pic>
      <p:sp>
        <p:nvSpPr>
          <p:cNvPr id="25" name="Заголовок 2"/>
          <p:cNvSpPr txBox="1">
            <a:spLocks/>
          </p:cNvSpPr>
          <p:nvPr/>
        </p:nvSpPr>
        <p:spPr bwMode="auto">
          <a:xfrm>
            <a:off x="4584740" y="2505783"/>
            <a:ext cx="3792739" cy="232225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>
            <a:defPPr>
              <a:defRPr lang="ru-RU"/>
            </a:defPPr>
            <a:lvl1pPr marL="0" indent="0" algn="just">
              <a:lnSpc>
                <a:spcPts val="2400"/>
              </a:lnSpc>
              <a:buFont typeface="Arial" panose="020B0604020202020204" pitchFamily="34" charset="0"/>
              <a:buNone/>
              <a:defRPr sz="1800">
                <a:latin typeface="Arial Narrow" panose="020B0606020202030204" pitchFamily="34" charset="0"/>
              </a:defRPr>
            </a:lvl1pPr>
          </a:lstStyle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Концепция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планирования выездных налоговых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проверок (Приказ от 30.05.2007 №ММ-3-06/333@)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ППА - Отбор</a:t>
            </a: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3.Категорирование налогоплательщиков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2008" y="1707654"/>
            <a:ext cx="589632" cy="16201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613303"/>
            <a:ext cx="10598744" cy="39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marR="0" indent="0" algn="just" defTabSz="914239" eaLnBrk="1" latinLnBrk="0" hangingPunct="1">
              <a:lnSpc>
                <a:spcPct val="100000"/>
              </a:lnSpc>
              <a:tabLst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defTabSz="912813">
              <a:lnSpc>
                <a:spcPts val="4563"/>
              </a:lnSpc>
              <a:defRPr sz="3700" b="1">
                <a:solidFill>
                  <a:srgbClr val="005AA9"/>
                </a:solidFill>
                <a:latin typeface="Calibri" pitchFamily="34" charset="0"/>
              </a:defRPr>
            </a:lvl2pPr>
            <a:lvl3pPr defTabSz="912813">
              <a:lnSpc>
                <a:spcPts val="4563"/>
              </a:lnSpc>
              <a:defRPr sz="3700" b="1">
                <a:solidFill>
                  <a:srgbClr val="005AA9"/>
                </a:solidFill>
                <a:latin typeface="Calibri" pitchFamily="34" charset="0"/>
              </a:defRPr>
            </a:lvl3pPr>
            <a:lvl4pPr defTabSz="912813">
              <a:lnSpc>
                <a:spcPts val="4563"/>
              </a:lnSpc>
              <a:defRPr sz="3700" b="1">
                <a:solidFill>
                  <a:srgbClr val="005AA9"/>
                </a:solidFill>
                <a:latin typeface="Calibri" pitchFamily="34" charset="0"/>
              </a:defRPr>
            </a:lvl4pPr>
            <a:lvl5pPr defTabSz="912813">
              <a:lnSpc>
                <a:spcPts val="4563"/>
              </a:lnSpc>
              <a:defRPr sz="3700" b="1">
                <a:solidFill>
                  <a:srgbClr val="005AA9"/>
                </a:solidFill>
                <a:latin typeface="Calibri" pitchFamily="34" charset="0"/>
              </a:defRPr>
            </a:lvl5pPr>
            <a:lvl6pPr marL="457200" defTabSz="912813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6pPr>
            <a:lvl7pPr marL="914400" defTabSz="912813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7pPr>
            <a:lvl8pPr marL="1371600" defTabSz="912813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8pPr>
            <a:lvl9pPr marL="1828800" defTabSz="912813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r>
              <a:rPr lang="ru-RU" sz="2100" cap="all" dirty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Aharoni" panose="02010803020104030203" pitchFamily="2" charset="-79"/>
              </a:rPr>
              <a:t>Риск-ориентированный подход В РАМКАХ НАЛОГОВОГО КОНТРОЛЯ</a:t>
            </a:r>
          </a:p>
          <a:p>
            <a:endParaRPr lang="ru-RU" sz="2000" cap="all" dirty="0">
              <a:solidFill>
                <a:srgbClr val="385D8A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011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Заголовок 1"/>
          <p:cNvSpPr>
            <a:spLocks noGrp="1"/>
          </p:cNvSpPr>
          <p:nvPr>
            <p:ph type="ctrTitle"/>
          </p:nvPr>
        </p:nvSpPr>
        <p:spPr>
          <a:xfrm>
            <a:off x="685800" y="2795592"/>
            <a:ext cx="7772400" cy="1101725"/>
          </a:xfrm>
        </p:spPr>
        <p:txBody>
          <a:bodyPr>
            <a:normAutofit fontScale="90000"/>
          </a:bodyPr>
          <a:lstStyle/>
          <a:p>
            <a:pPr algn="ctr" defTabSz="805404" eaLnBrk="1" hangingPunct="1">
              <a:defRPr/>
            </a:pPr>
            <a:r>
              <a:rPr lang="ru-RU" altLang="ru-RU" sz="2300" dirty="0" smtClean="0">
                <a:latin typeface="Times New Roman" pitchFamily="18" charset="0"/>
                <a:cs typeface="Times New Roman" pitchFamily="18" charset="0"/>
              </a:rPr>
              <a:t>Благодарю </a:t>
            </a:r>
            <a:r>
              <a:rPr lang="ru-RU" altLang="ru-RU" sz="2300" dirty="0">
                <a:latin typeface="Times New Roman" pitchFamily="18" charset="0"/>
                <a:cs typeface="Times New Roman" pitchFamily="18" charset="0"/>
              </a:rPr>
              <a:t>за внимание !</a:t>
            </a:r>
            <a:br>
              <a:rPr lang="ru-RU" altLang="ru-RU" sz="23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600" dirty="0">
                <a:cs typeface="Arial" pitchFamily="34" charset="0"/>
              </a:rPr>
              <a:t/>
            </a:r>
            <a:br>
              <a:rPr lang="ru-RU" altLang="ru-RU" sz="2600" dirty="0">
                <a:cs typeface="Arial" pitchFamily="34" charset="0"/>
              </a:rPr>
            </a:br>
            <a:endParaRPr lang="ru-RU" altLang="ru-RU" sz="2300" dirty="0"/>
          </a:p>
        </p:txBody>
      </p:sp>
      <p:sp>
        <p:nvSpPr>
          <p:cNvPr id="48131" name="TextBox 4"/>
          <p:cNvSpPr txBox="1">
            <a:spLocks noChangeArrowheads="1"/>
          </p:cNvSpPr>
          <p:nvPr/>
        </p:nvSpPr>
        <p:spPr bwMode="auto">
          <a:xfrm>
            <a:off x="2847976" y="1738313"/>
            <a:ext cx="35718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045" tIns="39025" rIns="78045" bIns="39025" anchor="ctr"/>
          <a:lstStyle>
            <a:lvl1pPr defTabSz="787400">
              <a:defRPr sz="20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 defTabSz="787400">
              <a:defRPr sz="20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defTabSz="787400"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defTabSz="787400"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defTabSz="787400">
              <a:defRPr sz="20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defTabSz="787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defTabSz="787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defTabSz="787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defTabSz="787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ru-RU" altLang="ru-RU" sz="1800" b="1">
              <a:solidFill>
                <a:srgbClr val="FFFFFF"/>
              </a:solidFill>
              <a:latin typeface="Arial Narrow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698410" y="1019185"/>
            <a:ext cx="1171616" cy="57576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>
            <a:defPPr>
              <a:defRPr lang="ru-RU"/>
            </a:defPPr>
            <a:lvl1pPr algn="just" defTabSz="1043056" fontAlgn="auto">
              <a:spcAft>
                <a:spcPts val="0"/>
              </a:spcAft>
              <a:defRPr sz="2200" b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ru-RU" sz="2800" dirty="0"/>
          </a:p>
        </p:txBody>
      </p:sp>
      <p:sp>
        <p:nvSpPr>
          <p:cNvPr id="17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AC3AAC7B-5B8F-42B3-88A7-3F729EE16277}" type="slidenum"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pPr>
                <a:defRPr/>
              </a:pPr>
              <a:t>14</a:t>
            </a:fld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2008" y="1707654"/>
            <a:ext cx="589632" cy="16201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2"/>
          <p:cNvSpPr txBox="1">
            <a:spLocks/>
          </p:cNvSpPr>
          <p:nvPr/>
        </p:nvSpPr>
        <p:spPr bwMode="auto">
          <a:xfrm>
            <a:off x="0" y="123825"/>
            <a:ext cx="92598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090" tIns="40546" rIns="81090" bIns="40546" anchor="ctr"/>
          <a:lstStyle/>
          <a:p>
            <a:pPr algn="ctr" defTabSz="735013"/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Корректировка выгодоприобретателя, с учетом проведенных МНК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07322" y="3031636"/>
            <a:ext cx="1684634" cy="1391586"/>
          </a:xfrm>
          <a:prstGeom prst="roundRect">
            <a:avLst/>
          </a:prstGeom>
          <a:solidFill>
            <a:srgbClr val="33CC33"/>
          </a:solidFill>
          <a:ln w="3175">
            <a:solidFill>
              <a:schemeClr val="accent5">
                <a:lumMod val="75000"/>
                <a:alpha val="99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105" tIns="35550" rIns="71105" bIns="35550"/>
          <a:lstStyle/>
          <a:p>
            <a:pPr algn="ctr" defTabSz="8108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108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</a:t>
            </a:r>
          </a:p>
          <a:p>
            <a:pPr algn="ctr" defTabSz="8108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 выгодоприобретатель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768314" y="869343"/>
            <a:ext cx="1584175" cy="1440160"/>
          </a:xfrm>
          <a:prstGeom prst="roundRect">
            <a:avLst/>
          </a:prstGeom>
          <a:solidFill>
            <a:srgbClr val="FF0000"/>
          </a:solidFill>
          <a:ln w="3175">
            <a:solidFill>
              <a:schemeClr val="accent5">
                <a:lumMod val="75000"/>
                <a:alpha val="99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105" tIns="35550" rIns="71105" bIns="35550"/>
          <a:lstStyle/>
          <a:p>
            <a:pPr algn="ctr" defTabSz="8108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Транзитные организации, сформировавшие «сложные» разрывы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555169" y="895129"/>
            <a:ext cx="1592903" cy="1388589"/>
          </a:xfrm>
          <a:prstGeom prst="roundRect">
            <a:avLst/>
          </a:prstGeom>
          <a:solidFill>
            <a:srgbClr val="33CC33"/>
          </a:solidFill>
          <a:ln w="3175">
            <a:solidFill>
              <a:schemeClr val="accent5">
                <a:lumMod val="75000"/>
                <a:alpha val="99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105" tIns="35550" rIns="71105" bIns="35550"/>
          <a:lstStyle/>
          <a:p>
            <a:pPr algn="ctr" defTabSz="81109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 предполагаемый выгодоприобретатель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45367" y="1008249"/>
            <a:ext cx="1684485" cy="1398809"/>
          </a:xfrm>
          <a:prstGeom prst="roundRect">
            <a:avLst/>
          </a:prstGeom>
          <a:solidFill>
            <a:srgbClr val="33CC33"/>
          </a:solidFill>
          <a:ln w="3175">
            <a:solidFill>
              <a:schemeClr val="accent5">
                <a:lumMod val="75000"/>
                <a:alpha val="99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105" tIns="35550" rIns="71105" bIns="35550"/>
          <a:lstStyle/>
          <a:p>
            <a:pPr algn="ctr" defTabSz="8108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108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</a:t>
            </a:r>
          </a:p>
          <a:p>
            <a:pPr algn="ctr" defTabSz="8108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555168" y="3078803"/>
            <a:ext cx="1592903" cy="1388589"/>
          </a:xfrm>
          <a:prstGeom prst="roundRect">
            <a:avLst/>
          </a:prstGeom>
          <a:solidFill>
            <a:srgbClr val="FFFF00"/>
          </a:solidFill>
          <a:ln w="3175">
            <a:solidFill>
              <a:schemeClr val="accent5">
                <a:lumMod val="75000"/>
                <a:alpha val="99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105" tIns="35550" rIns="71105" bIns="35550"/>
          <a:lstStyle/>
          <a:p>
            <a:pPr algn="ctr" defTabSz="816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 транзитная организации обладающая признаками сущностной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804249" y="3078804"/>
            <a:ext cx="1584175" cy="1440160"/>
          </a:xfrm>
          <a:prstGeom prst="roundRect">
            <a:avLst/>
          </a:prstGeom>
          <a:solidFill>
            <a:srgbClr val="FF0000"/>
          </a:solidFill>
          <a:ln w="3175">
            <a:solidFill>
              <a:schemeClr val="accent5">
                <a:lumMod val="75000"/>
                <a:alpha val="99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105" tIns="35550" rIns="71105" bIns="35550"/>
          <a:lstStyle/>
          <a:p>
            <a:pPr algn="ctr" defTabSz="8108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Транзитные организации, сформировавшие «сложные» разрывы</a:t>
            </a:r>
          </a:p>
        </p:txBody>
      </p:sp>
      <p:sp>
        <p:nvSpPr>
          <p:cNvPr id="29" name="TextBox 29"/>
          <p:cNvSpPr txBox="1">
            <a:spLocks noChangeArrowheads="1"/>
          </p:cNvSpPr>
          <p:nvPr/>
        </p:nvSpPr>
        <p:spPr bwMode="auto">
          <a:xfrm>
            <a:off x="446088" y="2500313"/>
            <a:ext cx="62182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Первоначальный вид схемы при построения дерева связей</a:t>
            </a:r>
          </a:p>
        </p:txBody>
      </p:sp>
      <p:sp>
        <p:nvSpPr>
          <p:cNvPr id="30" name="TextBox 30"/>
          <p:cNvSpPr txBox="1">
            <a:spLocks noChangeArrowheads="1"/>
          </p:cNvSpPr>
          <p:nvPr/>
        </p:nvSpPr>
        <p:spPr bwMode="auto">
          <a:xfrm>
            <a:off x="363538" y="4675188"/>
            <a:ext cx="5080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Установленная схема после проведения мероприятий налогового контроля</a:t>
            </a:r>
          </a:p>
        </p:txBody>
      </p:sp>
      <p:sp>
        <p:nvSpPr>
          <p:cNvPr id="31" name="Стрелка вправо с вырезом 30"/>
          <p:cNvSpPr/>
          <p:nvPr/>
        </p:nvSpPr>
        <p:spPr>
          <a:xfrm>
            <a:off x="2195513" y="1492250"/>
            <a:ext cx="1223962" cy="431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1097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Стрелка вправо с вырезом 31"/>
          <p:cNvSpPr/>
          <p:nvPr/>
        </p:nvSpPr>
        <p:spPr>
          <a:xfrm>
            <a:off x="5346700" y="1385888"/>
            <a:ext cx="1223963" cy="431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1097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Стрелка вправо с вырезом 32"/>
          <p:cNvSpPr/>
          <p:nvPr/>
        </p:nvSpPr>
        <p:spPr>
          <a:xfrm>
            <a:off x="2165350" y="3582988"/>
            <a:ext cx="1223963" cy="431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1097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Стрелка вправо с вырезом 33"/>
          <p:cNvSpPr/>
          <p:nvPr/>
        </p:nvSpPr>
        <p:spPr>
          <a:xfrm>
            <a:off x="5364163" y="3557588"/>
            <a:ext cx="1223962" cy="431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1097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635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203827"/>
            <a:ext cx="7349766" cy="467744"/>
          </a:xfrm>
        </p:spPr>
        <p:txBody>
          <a:bodyPr/>
          <a:lstStyle/>
          <a:p>
            <a:pPr algn="ctr" defTabSz="804863" fontAlgn="base">
              <a:spcAft>
                <a:spcPct val="0"/>
              </a:spcAft>
            </a:pPr>
            <a:r>
              <a:rPr lang="ru-RU" sz="2000" dirty="0">
                <a:solidFill>
                  <a:srgbClr val="0000FF"/>
                </a:solidFill>
              </a:rPr>
              <a:t>ВИДЫ </a:t>
            </a:r>
            <a:r>
              <a:rPr lang="ru-RU" sz="2000" dirty="0" smtClean="0">
                <a:solidFill>
                  <a:srgbClr val="0000FF"/>
                </a:solidFill>
              </a:rPr>
              <a:t>РАСХОЖДЕНИЙ ПО СЧЕТАМ-ФАКТУРАМ АСК НДС-2</a:t>
            </a:r>
            <a:endParaRPr lang="ru-RU" sz="2000" dirty="0">
              <a:solidFill>
                <a:srgbClr val="0000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BA3EE3-C372-41B2-8207-EA476EB067ED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3504" y="771550"/>
            <a:ext cx="3442724" cy="7507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РАЗРЫВ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76056" y="771550"/>
            <a:ext cx="3424875" cy="756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НДС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8910" y="1616135"/>
            <a:ext cx="3442724" cy="648072"/>
          </a:xfrm>
          <a:prstGeom prst="round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</a:rPr>
              <a:t>Контрагент не представил отчетность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3232" y="2383697"/>
            <a:ext cx="3442724" cy="648072"/>
          </a:xfrm>
          <a:prstGeom prst="round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</a:rPr>
              <a:t>Контрагент представил «нулевую» отчетность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33232" y="3147813"/>
            <a:ext cx="3442724" cy="764117"/>
          </a:xfrm>
          <a:prstGeom prst="round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lang="ru-RU" sz="1700" dirty="0" smtClean="0">
                <a:solidFill>
                  <a:schemeClr val="tx1"/>
                </a:solidFill>
              </a:rPr>
              <a:t>Контрагент представил отчетность, но не задекларировал обязательства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44108" y="1707655"/>
            <a:ext cx="2736304" cy="2088231"/>
          </a:xfrm>
          <a:prstGeom prst="round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700" dirty="0" smtClean="0">
                <a:solidFill>
                  <a:schemeClr val="tx1"/>
                </a:solidFill>
              </a:rPr>
              <a:t>Покупатель заявил к вычету сумму НДС, больше, чем указал продавец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4004034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8206238"/>
              </p:ext>
            </p:extLst>
          </p:nvPr>
        </p:nvGraphicFramePr>
        <p:xfrm>
          <a:off x="611560" y="987425"/>
          <a:ext cx="7776864" cy="3840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5" y="375814"/>
            <a:ext cx="7337192" cy="611760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0000FF"/>
                </a:solidFill>
              </a:rPr>
              <a:t>Проект по «обелению» сельскохозяйственного рынка</a:t>
            </a:r>
            <a:endParaRPr lang="ru-RU" sz="2000" dirty="0">
              <a:solidFill>
                <a:srgbClr val="0000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BA3EE3-C372-41B2-8207-EA476EB067ED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1359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700" dirty="0" smtClean="0">
                <a:solidFill>
                  <a:srgbClr val="0000FF"/>
                </a:solidFill>
              </a:rPr>
              <a:t>ИНСТРУМЕНТАРИЙ ДЛЯ УСТАНОВЛЕНИЯ ВЫГОДОПРИОБРЕТАТЕЛЯ и ДОКАЗЫВАНИЯ СХЕМ ПОЛУЧЕНИЯ НАЛОГОПЛАТЕЛЬЩИКОМ НЕОБОСНОВАННОЙ НАЛОГОВОЙ ВЫГОДЫ по НДС</a:t>
            </a:r>
            <a:endParaRPr lang="ru-RU" sz="1700" dirty="0">
              <a:solidFill>
                <a:srgbClr val="0000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D7362-2EA9-4233-9CA2-683AC62A5457}" type="slidenum">
              <a:rPr lang="ru-RU" altLang="ru-RU" smtClean="0"/>
              <a:pPr/>
              <a:t>4</a:t>
            </a:fld>
            <a:endParaRPr lang="ru-RU" altLang="ru-RU"/>
          </a:p>
        </p:txBody>
      </p:sp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5364088" y="1218214"/>
            <a:ext cx="360040" cy="23741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110" tIns="45555" rIns="91110" bIns="45555" numCol="1" anchor="ctr" anchorCtr="0" compatLnSpc="1">
            <a:prstTxWarp prst="textNoShape">
              <a:avLst/>
            </a:prstTxWarp>
          </a:bodyPr>
          <a:lstStyle>
            <a:lvl1pPr marL="0" marR="0" indent="0" algn="l" defTabSz="91187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08050" rtl="0" eaLnBrk="0" fontAlgn="base" hangingPunct="0">
              <a:lnSpc>
                <a:spcPts val="4550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908050" rtl="0" eaLnBrk="0" fontAlgn="base" hangingPunct="0">
              <a:lnSpc>
                <a:spcPts val="4550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908050" rtl="0" eaLnBrk="0" fontAlgn="base" hangingPunct="0">
              <a:lnSpc>
                <a:spcPts val="4550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908050" rtl="0" eaLnBrk="0" fontAlgn="base" hangingPunct="0">
              <a:lnSpc>
                <a:spcPts val="4550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5pPr>
            <a:lvl6pPr marL="456664" algn="l" defTabSz="911743" rtl="0" fontAlgn="base">
              <a:lnSpc>
                <a:spcPts val="4545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6pPr>
            <a:lvl7pPr marL="913329" algn="l" defTabSz="911743" rtl="0" fontAlgn="base">
              <a:lnSpc>
                <a:spcPts val="4545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7pPr>
            <a:lvl8pPr marL="1369993" algn="l" defTabSz="911743" rtl="0" fontAlgn="base">
              <a:lnSpc>
                <a:spcPts val="4545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8pPr>
            <a:lvl9pPr marL="1826658" algn="l" defTabSz="911743" rtl="0" fontAlgn="base">
              <a:lnSpc>
                <a:spcPts val="4545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18214"/>
            <a:ext cx="7416825" cy="355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86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AC3AAC7B-5B8F-42B3-88A7-3F729EE16277}" type="slidenum"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pPr>
                <a:defRPr/>
              </a:pPr>
              <a:t>5</a:t>
            </a:fld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57788" y="2427734"/>
            <a:ext cx="6336704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800" dirty="0"/>
              <a:t>	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00" u="sng" dirty="0" smtClean="0">
                <a:hlinkClick r:id="rId3"/>
              </a:rPr>
              <a:t> </a:t>
            </a:r>
            <a:r>
              <a:rPr lang="ru-RU" sz="1100" b="1" dirty="0" smtClean="0">
                <a:solidFill>
                  <a:schemeClr val="tx1"/>
                </a:solidFill>
              </a:rPr>
              <a:t>Сведения </a:t>
            </a:r>
            <a:r>
              <a:rPr lang="ru-RU" sz="1100" b="1" dirty="0">
                <a:solidFill>
                  <a:schemeClr val="tx1"/>
                </a:solidFill>
              </a:rPr>
              <a:t>о юридических лицах и индивидуальных предпринимателях, </a:t>
            </a:r>
            <a:r>
              <a:rPr lang="ru-RU" sz="1100" b="1" dirty="0" smtClean="0">
                <a:solidFill>
                  <a:schemeClr val="tx1"/>
                </a:solidFill>
              </a:rPr>
              <a:t>содержащиеся </a:t>
            </a:r>
            <a:r>
              <a:rPr lang="ru-RU" sz="1100" b="1" dirty="0">
                <a:solidFill>
                  <a:schemeClr val="tx1"/>
                </a:solidFill>
              </a:rPr>
              <a:t>в ЕГРЮЛ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1"/>
                </a:solidFill>
              </a:rPr>
              <a:t>Сообщения </a:t>
            </a:r>
            <a:r>
              <a:rPr lang="ru-RU" sz="1100" b="1" dirty="0">
                <a:solidFill>
                  <a:schemeClr val="tx1"/>
                </a:solidFill>
              </a:rPr>
              <a:t>юридических лиц, опубликованные в журнале «Вестник государственной регистрации» о принятии решений о ликвидации, о </a:t>
            </a:r>
            <a:r>
              <a:rPr lang="ru-RU" sz="1100" b="1" dirty="0" smtClean="0">
                <a:solidFill>
                  <a:schemeClr val="tx1"/>
                </a:solidFill>
              </a:rPr>
              <a:t>реорганизации и т.д. юридических </a:t>
            </a:r>
            <a:r>
              <a:rPr lang="ru-RU" sz="1100" b="1" dirty="0">
                <a:solidFill>
                  <a:schemeClr val="tx1"/>
                </a:solidFill>
              </a:rPr>
              <a:t>лиц, которые они обязаны публиковать в соответствии с законодательством Российской Федерации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1"/>
                </a:solidFill>
              </a:rPr>
              <a:t>Сведения</a:t>
            </a:r>
            <a:r>
              <a:rPr lang="ru-RU" sz="1100" b="1" dirty="0">
                <a:solidFill>
                  <a:schemeClr val="tx1"/>
                </a:solidFill>
              </a:rPr>
              <a:t>, опубликованные в журнале «Вестник государственной регистрации» о принятых регистрирующими органами решениях о предстоящем исключении недействующих </a:t>
            </a:r>
            <a:r>
              <a:rPr lang="ru-RU" sz="1100" b="1" dirty="0" err="1">
                <a:solidFill>
                  <a:schemeClr val="tx1"/>
                </a:solidFill>
              </a:rPr>
              <a:t>юр.лиц</a:t>
            </a:r>
            <a:r>
              <a:rPr lang="ru-RU" sz="1100" b="1" dirty="0">
                <a:solidFill>
                  <a:schemeClr val="tx1"/>
                </a:solidFill>
              </a:rPr>
              <a:t> из ЕГРЮЛ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1"/>
                </a:solidFill>
              </a:rPr>
              <a:t>Поиск </a:t>
            </a:r>
            <a:r>
              <a:rPr lang="ru-RU" sz="1100" b="1" dirty="0">
                <a:solidFill>
                  <a:schemeClr val="tx1"/>
                </a:solidFill>
              </a:rPr>
              <a:t>сведений в реестре дисквалифицированных лиц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1"/>
                </a:solidFill>
              </a:rPr>
              <a:t>Юридические </a:t>
            </a:r>
            <a:r>
              <a:rPr lang="ru-RU" sz="1100" b="1" dirty="0">
                <a:solidFill>
                  <a:schemeClr val="tx1"/>
                </a:solidFill>
              </a:rPr>
              <a:t>лица, в состав исполнительных органов которых входят дисквалифицированные лица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1"/>
                </a:solidFill>
              </a:rPr>
              <a:t>Адреса</a:t>
            </a:r>
            <a:r>
              <a:rPr lang="ru-RU" sz="1100" b="1" dirty="0">
                <a:solidFill>
                  <a:schemeClr val="tx1"/>
                </a:solidFill>
              </a:rPr>
              <a:t>, указанные при государственной регистрации в качестве места нахождения несколькими юридическими лицами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1"/>
                </a:solidFill>
              </a:rPr>
              <a:t>Сведения </a:t>
            </a:r>
            <a:r>
              <a:rPr lang="ru-RU" sz="1100" b="1" dirty="0">
                <a:solidFill>
                  <a:schemeClr val="tx1"/>
                </a:solidFill>
              </a:rPr>
              <a:t>о лицах, в отношении которых факт невозможности участия (осуществления руководства) в организации установлен (подтвержден) в судебном порядке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1"/>
                </a:solidFill>
              </a:rPr>
              <a:t>Сведения </a:t>
            </a:r>
            <a:r>
              <a:rPr lang="ru-RU" sz="1100" b="1" dirty="0">
                <a:solidFill>
                  <a:schemeClr val="tx1"/>
                </a:solidFill>
              </a:rPr>
              <a:t>о юридических лицах, имеющих задолженность по уплате налогов и/или не представляющих налоговую отчетность более года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1"/>
                </a:solidFill>
              </a:rPr>
              <a:t>Сведения </a:t>
            </a:r>
            <a:r>
              <a:rPr lang="ru-RU" sz="1100" b="1" dirty="0">
                <a:solidFill>
                  <a:schemeClr val="tx1"/>
                </a:solidFill>
              </a:rPr>
              <a:t>о физических лицах, являющихся руководителями или учредителями (участниками) нескольких юридических лиц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7584" y="589216"/>
            <a:ext cx="8928992" cy="538861"/>
          </a:xfrm>
          <a:prstGeom prst="rect">
            <a:avLst/>
          </a:prstGeom>
        </p:spPr>
        <p:txBody>
          <a:bodyPr lIns="70941" tIns="35471" rIns="70941" bIns="35471"/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000" b="1" i="0" cap="all">
                <a:solidFill>
                  <a:srgbClr val="005AA9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100" dirty="0" smtClean="0">
                <a:solidFill>
                  <a:schemeClr val="tx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Проверьте, не рискует ли ваш бизнес?</a:t>
            </a:r>
            <a:endParaRPr lang="ru-RU" sz="2100" dirty="0">
              <a:solidFill>
                <a:schemeClr val="tx1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07522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702699" y="768907"/>
            <a:ext cx="7767335" cy="418724"/>
          </a:xfrm>
          <a:custGeom>
            <a:avLst/>
            <a:gdLst>
              <a:gd name="connsiteX0" fmla="*/ 0 w 11483164"/>
              <a:gd name="connsiteY0" fmla="*/ 39976 h 239850"/>
              <a:gd name="connsiteX1" fmla="*/ 39976 w 11483164"/>
              <a:gd name="connsiteY1" fmla="*/ 0 h 239850"/>
              <a:gd name="connsiteX2" fmla="*/ 11443188 w 11483164"/>
              <a:gd name="connsiteY2" fmla="*/ 0 h 239850"/>
              <a:gd name="connsiteX3" fmla="*/ 11483164 w 11483164"/>
              <a:gd name="connsiteY3" fmla="*/ 39976 h 239850"/>
              <a:gd name="connsiteX4" fmla="*/ 11483164 w 11483164"/>
              <a:gd name="connsiteY4" fmla="*/ 199874 h 239850"/>
              <a:gd name="connsiteX5" fmla="*/ 11443188 w 11483164"/>
              <a:gd name="connsiteY5" fmla="*/ 239850 h 239850"/>
              <a:gd name="connsiteX6" fmla="*/ 39976 w 11483164"/>
              <a:gd name="connsiteY6" fmla="*/ 239850 h 239850"/>
              <a:gd name="connsiteX7" fmla="*/ 0 w 11483164"/>
              <a:gd name="connsiteY7" fmla="*/ 199874 h 239850"/>
              <a:gd name="connsiteX8" fmla="*/ 0 w 11483164"/>
              <a:gd name="connsiteY8" fmla="*/ 39976 h 23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3164" h="239850">
                <a:moveTo>
                  <a:pt x="0" y="39976"/>
                </a:moveTo>
                <a:cubicBezTo>
                  <a:pt x="0" y="17898"/>
                  <a:pt x="17898" y="0"/>
                  <a:pt x="39976" y="0"/>
                </a:cubicBezTo>
                <a:lnTo>
                  <a:pt x="11443188" y="0"/>
                </a:lnTo>
                <a:cubicBezTo>
                  <a:pt x="11465266" y="0"/>
                  <a:pt x="11483164" y="17898"/>
                  <a:pt x="11483164" y="39976"/>
                </a:cubicBezTo>
                <a:lnTo>
                  <a:pt x="11483164" y="199874"/>
                </a:lnTo>
                <a:cubicBezTo>
                  <a:pt x="11483164" y="221952"/>
                  <a:pt x="11465266" y="239850"/>
                  <a:pt x="11443188" y="239850"/>
                </a:cubicBezTo>
                <a:lnTo>
                  <a:pt x="39976" y="239850"/>
                </a:lnTo>
                <a:cubicBezTo>
                  <a:pt x="17898" y="239850"/>
                  <a:pt x="0" y="221952"/>
                  <a:pt x="0" y="199874"/>
                </a:cubicBezTo>
                <a:lnTo>
                  <a:pt x="0" y="39976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66675" tIns="66675" rIns="66675" bIns="66675" numCol="1" spcCol="953" anchor="ctr" anchorCtr="0">
            <a:noAutofit/>
          </a:bodyPr>
          <a:lstStyle/>
          <a:p>
            <a:pPr algn="ctr" defTabSz="533400" fontAlgn="auto">
              <a:lnSpc>
                <a:spcPct val="90000"/>
              </a:lnSpc>
              <a:spcAft>
                <a:spcPct val="35000"/>
              </a:spcAft>
            </a:pPr>
            <a:r>
              <a:rPr lang="ru-RU" sz="1500" b="1" dirty="0">
                <a:solidFill>
                  <a:prstClr val="white"/>
                </a:solidFill>
              </a:rPr>
              <a:t>Какие из сведений реестров ЕГРЮЛ, ЕГРН и Реестра </a:t>
            </a:r>
            <a:r>
              <a:rPr lang="ru-RU" sz="1500" b="1" dirty="0" smtClean="0">
                <a:solidFill>
                  <a:prstClr val="white"/>
                </a:solidFill>
              </a:rPr>
              <a:t>МСП можно использовать</a:t>
            </a:r>
            <a:endParaRPr lang="ru-RU" sz="1500" b="1" dirty="0">
              <a:solidFill>
                <a:prstClr val="white"/>
              </a:solidFill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854213" y="1241290"/>
            <a:ext cx="7767335" cy="179888"/>
          </a:xfrm>
          <a:custGeom>
            <a:avLst/>
            <a:gdLst>
              <a:gd name="connsiteX0" fmla="*/ 0 w 11483164"/>
              <a:gd name="connsiteY0" fmla="*/ 39976 h 239850"/>
              <a:gd name="connsiteX1" fmla="*/ 39976 w 11483164"/>
              <a:gd name="connsiteY1" fmla="*/ 0 h 239850"/>
              <a:gd name="connsiteX2" fmla="*/ 11443188 w 11483164"/>
              <a:gd name="connsiteY2" fmla="*/ 0 h 239850"/>
              <a:gd name="connsiteX3" fmla="*/ 11483164 w 11483164"/>
              <a:gd name="connsiteY3" fmla="*/ 39976 h 239850"/>
              <a:gd name="connsiteX4" fmla="*/ 11483164 w 11483164"/>
              <a:gd name="connsiteY4" fmla="*/ 199874 h 239850"/>
              <a:gd name="connsiteX5" fmla="*/ 11443188 w 11483164"/>
              <a:gd name="connsiteY5" fmla="*/ 239850 h 239850"/>
              <a:gd name="connsiteX6" fmla="*/ 39976 w 11483164"/>
              <a:gd name="connsiteY6" fmla="*/ 239850 h 239850"/>
              <a:gd name="connsiteX7" fmla="*/ 0 w 11483164"/>
              <a:gd name="connsiteY7" fmla="*/ 199874 h 239850"/>
              <a:gd name="connsiteX8" fmla="*/ 0 w 11483164"/>
              <a:gd name="connsiteY8" fmla="*/ 39976 h 23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3164" h="239850">
                <a:moveTo>
                  <a:pt x="0" y="39976"/>
                </a:moveTo>
                <a:cubicBezTo>
                  <a:pt x="0" y="17898"/>
                  <a:pt x="17898" y="0"/>
                  <a:pt x="39976" y="0"/>
                </a:cubicBezTo>
                <a:lnTo>
                  <a:pt x="11443188" y="0"/>
                </a:lnTo>
                <a:cubicBezTo>
                  <a:pt x="11465266" y="0"/>
                  <a:pt x="11483164" y="17898"/>
                  <a:pt x="11483164" y="39976"/>
                </a:cubicBezTo>
                <a:lnTo>
                  <a:pt x="11483164" y="199874"/>
                </a:lnTo>
                <a:cubicBezTo>
                  <a:pt x="11483164" y="221952"/>
                  <a:pt x="11465266" y="239850"/>
                  <a:pt x="11443188" y="239850"/>
                </a:cubicBezTo>
                <a:lnTo>
                  <a:pt x="39976" y="239850"/>
                </a:lnTo>
                <a:cubicBezTo>
                  <a:pt x="17898" y="239850"/>
                  <a:pt x="0" y="221952"/>
                  <a:pt x="0" y="199874"/>
                </a:cubicBezTo>
                <a:lnTo>
                  <a:pt x="0" y="3997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66675" tIns="66675" rIns="66675" bIns="66675" numCol="1" spcCol="953" anchor="ctr" anchorCtr="0">
            <a:noAutofit/>
          </a:bodyPr>
          <a:lstStyle/>
          <a:p>
            <a:pPr algn="ctr" defTabSz="533400" fontAlgn="auto">
              <a:lnSpc>
                <a:spcPct val="90000"/>
              </a:lnSpc>
              <a:spcAft>
                <a:spcPct val="35000"/>
              </a:spcAft>
            </a:pPr>
            <a:r>
              <a:rPr lang="ru-RU" sz="1200" b="1" dirty="0">
                <a:solidFill>
                  <a:prstClr val="black"/>
                </a:solidFill>
              </a:rPr>
              <a:t>В сервисе отражены следующие сведения: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767672" y="1439066"/>
            <a:ext cx="7548743" cy="243000"/>
          </a:xfrm>
          <a:custGeom>
            <a:avLst/>
            <a:gdLst>
              <a:gd name="connsiteX0" fmla="*/ 0 w 11483164"/>
              <a:gd name="connsiteY0" fmla="*/ 39976 h 239850"/>
              <a:gd name="connsiteX1" fmla="*/ 39976 w 11483164"/>
              <a:gd name="connsiteY1" fmla="*/ 0 h 239850"/>
              <a:gd name="connsiteX2" fmla="*/ 11443188 w 11483164"/>
              <a:gd name="connsiteY2" fmla="*/ 0 h 239850"/>
              <a:gd name="connsiteX3" fmla="*/ 11483164 w 11483164"/>
              <a:gd name="connsiteY3" fmla="*/ 39976 h 239850"/>
              <a:gd name="connsiteX4" fmla="*/ 11483164 w 11483164"/>
              <a:gd name="connsiteY4" fmla="*/ 199874 h 239850"/>
              <a:gd name="connsiteX5" fmla="*/ 11443188 w 11483164"/>
              <a:gd name="connsiteY5" fmla="*/ 239850 h 239850"/>
              <a:gd name="connsiteX6" fmla="*/ 39976 w 11483164"/>
              <a:gd name="connsiteY6" fmla="*/ 239850 h 239850"/>
              <a:gd name="connsiteX7" fmla="*/ 0 w 11483164"/>
              <a:gd name="connsiteY7" fmla="*/ 199874 h 239850"/>
              <a:gd name="connsiteX8" fmla="*/ 0 w 11483164"/>
              <a:gd name="connsiteY8" fmla="*/ 39976 h 23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3164" h="239850">
                <a:moveTo>
                  <a:pt x="0" y="39976"/>
                </a:moveTo>
                <a:cubicBezTo>
                  <a:pt x="0" y="17898"/>
                  <a:pt x="17898" y="0"/>
                  <a:pt x="39976" y="0"/>
                </a:cubicBezTo>
                <a:lnTo>
                  <a:pt x="11443188" y="0"/>
                </a:lnTo>
                <a:cubicBezTo>
                  <a:pt x="11465266" y="0"/>
                  <a:pt x="11483164" y="17898"/>
                  <a:pt x="11483164" y="39976"/>
                </a:cubicBezTo>
                <a:lnTo>
                  <a:pt x="11483164" y="199874"/>
                </a:lnTo>
                <a:cubicBezTo>
                  <a:pt x="11483164" y="221952"/>
                  <a:pt x="11465266" y="239850"/>
                  <a:pt x="11443188" y="239850"/>
                </a:cubicBezTo>
                <a:lnTo>
                  <a:pt x="39976" y="239850"/>
                </a:lnTo>
                <a:cubicBezTo>
                  <a:pt x="17898" y="239850"/>
                  <a:pt x="0" y="221952"/>
                  <a:pt x="0" y="199874"/>
                </a:cubicBezTo>
                <a:lnTo>
                  <a:pt x="0" y="39976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66675" tIns="66675" rIns="66675" bIns="66675" numCol="1" spcCol="953" anchor="ctr" anchorCtr="0">
            <a:noAutofit/>
          </a:bodyPr>
          <a:lstStyle/>
          <a:p>
            <a:pPr defTabSz="533400" fontAlgn="auto">
              <a:lnSpc>
                <a:spcPct val="90000"/>
              </a:lnSpc>
              <a:spcAft>
                <a:spcPct val="35000"/>
              </a:spcAft>
            </a:pPr>
            <a:r>
              <a:rPr lang="ru-RU" sz="1050" b="1" dirty="0">
                <a:solidFill>
                  <a:prstClr val="black"/>
                </a:solidFill>
              </a:rPr>
              <a:t>• сведения о полном и сокращённом наименовании организации;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767672" y="1750109"/>
            <a:ext cx="7548743" cy="324000"/>
          </a:xfrm>
          <a:custGeom>
            <a:avLst/>
            <a:gdLst>
              <a:gd name="connsiteX0" fmla="*/ 0 w 11483164"/>
              <a:gd name="connsiteY0" fmla="*/ 39976 h 239850"/>
              <a:gd name="connsiteX1" fmla="*/ 39976 w 11483164"/>
              <a:gd name="connsiteY1" fmla="*/ 0 h 239850"/>
              <a:gd name="connsiteX2" fmla="*/ 11443188 w 11483164"/>
              <a:gd name="connsiteY2" fmla="*/ 0 h 239850"/>
              <a:gd name="connsiteX3" fmla="*/ 11483164 w 11483164"/>
              <a:gd name="connsiteY3" fmla="*/ 39976 h 239850"/>
              <a:gd name="connsiteX4" fmla="*/ 11483164 w 11483164"/>
              <a:gd name="connsiteY4" fmla="*/ 199874 h 239850"/>
              <a:gd name="connsiteX5" fmla="*/ 11443188 w 11483164"/>
              <a:gd name="connsiteY5" fmla="*/ 239850 h 239850"/>
              <a:gd name="connsiteX6" fmla="*/ 39976 w 11483164"/>
              <a:gd name="connsiteY6" fmla="*/ 239850 h 239850"/>
              <a:gd name="connsiteX7" fmla="*/ 0 w 11483164"/>
              <a:gd name="connsiteY7" fmla="*/ 199874 h 239850"/>
              <a:gd name="connsiteX8" fmla="*/ 0 w 11483164"/>
              <a:gd name="connsiteY8" fmla="*/ 39976 h 23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3164" h="239850">
                <a:moveTo>
                  <a:pt x="0" y="39976"/>
                </a:moveTo>
                <a:cubicBezTo>
                  <a:pt x="0" y="17898"/>
                  <a:pt x="17898" y="0"/>
                  <a:pt x="39976" y="0"/>
                </a:cubicBezTo>
                <a:lnTo>
                  <a:pt x="11443188" y="0"/>
                </a:lnTo>
                <a:cubicBezTo>
                  <a:pt x="11465266" y="0"/>
                  <a:pt x="11483164" y="17898"/>
                  <a:pt x="11483164" y="39976"/>
                </a:cubicBezTo>
                <a:lnTo>
                  <a:pt x="11483164" y="199874"/>
                </a:lnTo>
                <a:cubicBezTo>
                  <a:pt x="11483164" y="221952"/>
                  <a:pt x="11465266" y="239850"/>
                  <a:pt x="11443188" y="239850"/>
                </a:cubicBezTo>
                <a:lnTo>
                  <a:pt x="39976" y="239850"/>
                </a:lnTo>
                <a:cubicBezTo>
                  <a:pt x="17898" y="239850"/>
                  <a:pt x="0" y="221952"/>
                  <a:pt x="0" y="199874"/>
                </a:cubicBezTo>
                <a:lnTo>
                  <a:pt x="0" y="39976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66675" tIns="66675" rIns="66675" bIns="66675" numCol="1" spcCol="953" anchor="ctr" anchorCtr="0">
            <a:noAutofit/>
          </a:bodyPr>
          <a:lstStyle/>
          <a:p>
            <a:pPr defTabSz="533400" fontAlgn="auto">
              <a:lnSpc>
                <a:spcPct val="90000"/>
              </a:lnSpc>
              <a:spcAft>
                <a:spcPct val="35000"/>
              </a:spcAft>
            </a:pPr>
            <a:r>
              <a:rPr lang="ru-RU" sz="1050" b="1" dirty="0">
                <a:solidFill>
                  <a:prstClr val="black"/>
                </a:solidFill>
              </a:rPr>
              <a:t>• сведения о дате государственной регистрации и об ОГРН юридического лица, о способе образования юридического лица и наименовании регистрирующего органа;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767672" y="2142153"/>
            <a:ext cx="7548743" cy="243000"/>
          </a:xfrm>
          <a:custGeom>
            <a:avLst/>
            <a:gdLst>
              <a:gd name="connsiteX0" fmla="*/ 0 w 11483164"/>
              <a:gd name="connsiteY0" fmla="*/ 39976 h 239850"/>
              <a:gd name="connsiteX1" fmla="*/ 39976 w 11483164"/>
              <a:gd name="connsiteY1" fmla="*/ 0 h 239850"/>
              <a:gd name="connsiteX2" fmla="*/ 11443188 w 11483164"/>
              <a:gd name="connsiteY2" fmla="*/ 0 h 239850"/>
              <a:gd name="connsiteX3" fmla="*/ 11483164 w 11483164"/>
              <a:gd name="connsiteY3" fmla="*/ 39976 h 239850"/>
              <a:gd name="connsiteX4" fmla="*/ 11483164 w 11483164"/>
              <a:gd name="connsiteY4" fmla="*/ 199874 h 239850"/>
              <a:gd name="connsiteX5" fmla="*/ 11443188 w 11483164"/>
              <a:gd name="connsiteY5" fmla="*/ 239850 h 239850"/>
              <a:gd name="connsiteX6" fmla="*/ 39976 w 11483164"/>
              <a:gd name="connsiteY6" fmla="*/ 239850 h 239850"/>
              <a:gd name="connsiteX7" fmla="*/ 0 w 11483164"/>
              <a:gd name="connsiteY7" fmla="*/ 199874 h 239850"/>
              <a:gd name="connsiteX8" fmla="*/ 0 w 11483164"/>
              <a:gd name="connsiteY8" fmla="*/ 39976 h 23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3164" h="239850">
                <a:moveTo>
                  <a:pt x="0" y="39976"/>
                </a:moveTo>
                <a:cubicBezTo>
                  <a:pt x="0" y="17898"/>
                  <a:pt x="17898" y="0"/>
                  <a:pt x="39976" y="0"/>
                </a:cubicBezTo>
                <a:lnTo>
                  <a:pt x="11443188" y="0"/>
                </a:lnTo>
                <a:cubicBezTo>
                  <a:pt x="11465266" y="0"/>
                  <a:pt x="11483164" y="17898"/>
                  <a:pt x="11483164" y="39976"/>
                </a:cubicBezTo>
                <a:lnTo>
                  <a:pt x="11483164" y="199874"/>
                </a:lnTo>
                <a:cubicBezTo>
                  <a:pt x="11483164" y="221952"/>
                  <a:pt x="11465266" y="239850"/>
                  <a:pt x="11443188" y="239850"/>
                </a:cubicBezTo>
                <a:lnTo>
                  <a:pt x="39976" y="239850"/>
                </a:lnTo>
                <a:cubicBezTo>
                  <a:pt x="17898" y="239850"/>
                  <a:pt x="0" y="221952"/>
                  <a:pt x="0" y="199874"/>
                </a:cubicBezTo>
                <a:lnTo>
                  <a:pt x="0" y="39976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66675" tIns="66675" rIns="66675" bIns="66675" numCol="1" spcCol="953" anchor="ctr" anchorCtr="0">
            <a:noAutofit/>
          </a:bodyPr>
          <a:lstStyle/>
          <a:p>
            <a:pPr defTabSz="533400" fontAlgn="auto">
              <a:lnSpc>
                <a:spcPct val="90000"/>
              </a:lnSpc>
              <a:spcAft>
                <a:spcPct val="35000"/>
              </a:spcAft>
            </a:pPr>
            <a:r>
              <a:rPr lang="ru-RU" sz="1050" b="1" dirty="0">
                <a:solidFill>
                  <a:prstClr val="black"/>
                </a:solidFill>
              </a:rPr>
              <a:t>• сведения об учёте организации в налоговом органе;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767672" y="2453197"/>
            <a:ext cx="7548743" cy="243000"/>
          </a:xfrm>
          <a:custGeom>
            <a:avLst/>
            <a:gdLst>
              <a:gd name="connsiteX0" fmla="*/ 0 w 11483164"/>
              <a:gd name="connsiteY0" fmla="*/ 39976 h 239850"/>
              <a:gd name="connsiteX1" fmla="*/ 39976 w 11483164"/>
              <a:gd name="connsiteY1" fmla="*/ 0 h 239850"/>
              <a:gd name="connsiteX2" fmla="*/ 11443188 w 11483164"/>
              <a:gd name="connsiteY2" fmla="*/ 0 h 239850"/>
              <a:gd name="connsiteX3" fmla="*/ 11483164 w 11483164"/>
              <a:gd name="connsiteY3" fmla="*/ 39976 h 239850"/>
              <a:gd name="connsiteX4" fmla="*/ 11483164 w 11483164"/>
              <a:gd name="connsiteY4" fmla="*/ 199874 h 239850"/>
              <a:gd name="connsiteX5" fmla="*/ 11443188 w 11483164"/>
              <a:gd name="connsiteY5" fmla="*/ 239850 h 239850"/>
              <a:gd name="connsiteX6" fmla="*/ 39976 w 11483164"/>
              <a:gd name="connsiteY6" fmla="*/ 239850 h 239850"/>
              <a:gd name="connsiteX7" fmla="*/ 0 w 11483164"/>
              <a:gd name="connsiteY7" fmla="*/ 199874 h 239850"/>
              <a:gd name="connsiteX8" fmla="*/ 0 w 11483164"/>
              <a:gd name="connsiteY8" fmla="*/ 39976 h 23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3164" h="239850">
                <a:moveTo>
                  <a:pt x="0" y="39976"/>
                </a:moveTo>
                <a:cubicBezTo>
                  <a:pt x="0" y="17898"/>
                  <a:pt x="17898" y="0"/>
                  <a:pt x="39976" y="0"/>
                </a:cubicBezTo>
                <a:lnTo>
                  <a:pt x="11443188" y="0"/>
                </a:lnTo>
                <a:cubicBezTo>
                  <a:pt x="11465266" y="0"/>
                  <a:pt x="11483164" y="17898"/>
                  <a:pt x="11483164" y="39976"/>
                </a:cubicBezTo>
                <a:lnTo>
                  <a:pt x="11483164" y="199874"/>
                </a:lnTo>
                <a:cubicBezTo>
                  <a:pt x="11483164" y="221952"/>
                  <a:pt x="11465266" y="239850"/>
                  <a:pt x="11443188" y="239850"/>
                </a:cubicBezTo>
                <a:lnTo>
                  <a:pt x="39976" y="239850"/>
                </a:lnTo>
                <a:cubicBezTo>
                  <a:pt x="17898" y="239850"/>
                  <a:pt x="0" y="221952"/>
                  <a:pt x="0" y="199874"/>
                </a:cubicBezTo>
                <a:lnTo>
                  <a:pt x="0" y="39976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66675" tIns="66675" rIns="66675" bIns="66675" numCol="1" spcCol="953" anchor="ctr" anchorCtr="0">
            <a:noAutofit/>
          </a:bodyPr>
          <a:lstStyle/>
          <a:p>
            <a:pPr defTabSz="533400" fontAlgn="auto">
              <a:lnSpc>
                <a:spcPct val="90000"/>
              </a:lnSpc>
              <a:spcAft>
                <a:spcPct val="35000"/>
              </a:spcAft>
            </a:pPr>
            <a:r>
              <a:rPr lang="ru-RU" sz="1050" b="1" dirty="0">
                <a:solidFill>
                  <a:prstClr val="black"/>
                </a:solidFill>
              </a:rPr>
              <a:t>• сведения о состоянии юридического лица;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767672" y="2764241"/>
            <a:ext cx="7548743" cy="324000"/>
          </a:xfrm>
          <a:custGeom>
            <a:avLst/>
            <a:gdLst>
              <a:gd name="connsiteX0" fmla="*/ 0 w 11483164"/>
              <a:gd name="connsiteY0" fmla="*/ 39976 h 239850"/>
              <a:gd name="connsiteX1" fmla="*/ 39976 w 11483164"/>
              <a:gd name="connsiteY1" fmla="*/ 0 h 239850"/>
              <a:gd name="connsiteX2" fmla="*/ 11443188 w 11483164"/>
              <a:gd name="connsiteY2" fmla="*/ 0 h 239850"/>
              <a:gd name="connsiteX3" fmla="*/ 11483164 w 11483164"/>
              <a:gd name="connsiteY3" fmla="*/ 39976 h 239850"/>
              <a:gd name="connsiteX4" fmla="*/ 11483164 w 11483164"/>
              <a:gd name="connsiteY4" fmla="*/ 199874 h 239850"/>
              <a:gd name="connsiteX5" fmla="*/ 11443188 w 11483164"/>
              <a:gd name="connsiteY5" fmla="*/ 239850 h 239850"/>
              <a:gd name="connsiteX6" fmla="*/ 39976 w 11483164"/>
              <a:gd name="connsiteY6" fmla="*/ 239850 h 239850"/>
              <a:gd name="connsiteX7" fmla="*/ 0 w 11483164"/>
              <a:gd name="connsiteY7" fmla="*/ 199874 h 239850"/>
              <a:gd name="connsiteX8" fmla="*/ 0 w 11483164"/>
              <a:gd name="connsiteY8" fmla="*/ 39976 h 23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3164" h="239850">
                <a:moveTo>
                  <a:pt x="0" y="39976"/>
                </a:moveTo>
                <a:cubicBezTo>
                  <a:pt x="0" y="17898"/>
                  <a:pt x="17898" y="0"/>
                  <a:pt x="39976" y="0"/>
                </a:cubicBezTo>
                <a:lnTo>
                  <a:pt x="11443188" y="0"/>
                </a:lnTo>
                <a:cubicBezTo>
                  <a:pt x="11465266" y="0"/>
                  <a:pt x="11483164" y="17898"/>
                  <a:pt x="11483164" y="39976"/>
                </a:cubicBezTo>
                <a:lnTo>
                  <a:pt x="11483164" y="199874"/>
                </a:lnTo>
                <a:cubicBezTo>
                  <a:pt x="11483164" y="221952"/>
                  <a:pt x="11465266" y="239850"/>
                  <a:pt x="11443188" y="239850"/>
                </a:cubicBezTo>
                <a:lnTo>
                  <a:pt x="39976" y="239850"/>
                </a:lnTo>
                <a:cubicBezTo>
                  <a:pt x="17898" y="239850"/>
                  <a:pt x="0" y="221952"/>
                  <a:pt x="0" y="199874"/>
                </a:cubicBezTo>
                <a:lnTo>
                  <a:pt x="0" y="39976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66675" tIns="66675" rIns="66675" bIns="66675" numCol="1" spcCol="953" anchor="ctr" anchorCtr="0">
            <a:noAutofit/>
          </a:bodyPr>
          <a:lstStyle/>
          <a:p>
            <a:pPr defTabSz="533400" fontAlgn="auto">
              <a:lnSpc>
                <a:spcPct val="90000"/>
              </a:lnSpc>
              <a:spcAft>
                <a:spcPct val="35000"/>
              </a:spcAft>
            </a:pPr>
            <a:r>
              <a:rPr lang="ru-RU" sz="1050" b="1" dirty="0">
                <a:solidFill>
                  <a:prstClr val="black"/>
                </a:solidFill>
              </a:rPr>
              <a:t>• сведения об адресе юридического лица и в случае наличия информации о недостоверности данных об адресе или данных о многократном использовании адреса другими юридическими лицами;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767672" y="3156284"/>
            <a:ext cx="7548743" cy="243000"/>
          </a:xfrm>
          <a:custGeom>
            <a:avLst/>
            <a:gdLst>
              <a:gd name="connsiteX0" fmla="*/ 0 w 11483164"/>
              <a:gd name="connsiteY0" fmla="*/ 39976 h 239850"/>
              <a:gd name="connsiteX1" fmla="*/ 39976 w 11483164"/>
              <a:gd name="connsiteY1" fmla="*/ 0 h 239850"/>
              <a:gd name="connsiteX2" fmla="*/ 11443188 w 11483164"/>
              <a:gd name="connsiteY2" fmla="*/ 0 h 239850"/>
              <a:gd name="connsiteX3" fmla="*/ 11483164 w 11483164"/>
              <a:gd name="connsiteY3" fmla="*/ 39976 h 239850"/>
              <a:gd name="connsiteX4" fmla="*/ 11483164 w 11483164"/>
              <a:gd name="connsiteY4" fmla="*/ 199874 h 239850"/>
              <a:gd name="connsiteX5" fmla="*/ 11443188 w 11483164"/>
              <a:gd name="connsiteY5" fmla="*/ 239850 h 239850"/>
              <a:gd name="connsiteX6" fmla="*/ 39976 w 11483164"/>
              <a:gd name="connsiteY6" fmla="*/ 239850 h 239850"/>
              <a:gd name="connsiteX7" fmla="*/ 0 w 11483164"/>
              <a:gd name="connsiteY7" fmla="*/ 199874 h 239850"/>
              <a:gd name="connsiteX8" fmla="*/ 0 w 11483164"/>
              <a:gd name="connsiteY8" fmla="*/ 39976 h 23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3164" h="239850">
                <a:moveTo>
                  <a:pt x="0" y="39976"/>
                </a:moveTo>
                <a:cubicBezTo>
                  <a:pt x="0" y="17898"/>
                  <a:pt x="17898" y="0"/>
                  <a:pt x="39976" y="0"/>
                </a:cubicBezTo>
                <a:lnTo>
                  <a:pt x="11443188" y="0"/>
                </a:lnTo>
                <a:cubicBezTo>
                  <a:pt x="11465266" y="0"/>
                  <a:pt x="11483164" y="17898"/>
                  <a:pt x="11483164" y="39976"/>
                </a:cubicBezTo>
                <a:lnTo>
                  <a:pt x="11483164" y="199874"/>
                </a:lnTo>
                <a:cubicBezTo>
                  <a:pt x="11483164" y="221952"/>
                  <a:pt x="11465266" y="239850"/>
                  <a:pt x="11443188" y="239850"/>
                </a:cubicBezTo>
                <a:lnTo>
                  <a:pt x="39976" y="239850"/>
                </a:lnTo>
                <a:cubicBezTo>
                  <a:pt x="17898" y="239850"/>
                  <a:pt x="0" y="221952"/>
                  <a:pt x="0" y="199874"/>
                </a:cubicBezTo>
                <a:lnTo>
                  <a:pt x="0" y="39976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66675" tIns="66675" rIns="66675" bIns="66675" numCol="1" spcCol="953" anchor="ctr" anchorCtr="0">
            <a:noAutofit/>
          </a:bodyPr>
          <a:lstStyle/>
          <a:p>
            <a:pPr defTabSz="533400" fontAlgn="auto">
              <a:lnSpc>
                <a:spcPct val="90000"/>
              </a:lnSpc>
              <a:spcAft>
                <a:spcPct val="35000"/>
              </a:spcAft>
            </a:pPr>
            <a:r>
              <a:rPr lang="ru-RU" sz="1050" b="1">
                <a:solidFill>
                  <a:prstClr val="black"/>
                </a:solidFill>
              </a:rPr>
              <a:t>• сведения об основном виде деятельности (ОКВЭД);</a:t>
            </a:r>
          </a:p>
        </p:txBody>
      </p:sp>
      <p:sp>
        <p:nvSpPr>
          <p:cNvPr id="12" name="Полилиния 11"/>
          <p:cNvSpPr/>
          <p:nvPr/>
        </p:nvSpPr>
        <p:spPr>
          <a:xfrm>
            <a:off x="767672" y="3467328"/>
            <a:ext cx="7548743" cy="243000"/>
          </a:xfrm>
          <a:custGeom>
            <a:avLst/>
            <a:gdLst>
              <a:gd name="connsiteX0" fmla="*/ 0 w 11483164"/>
              <a:gd name="connsiteY0" fmla="*/ 39976 h 239850"/>
              <a:gd name="connsiteX1" fmla="*/ 39976 w 11483164"/>
              <a:gd name="connsiteY1" fmla="*/ 0 h 239850"/>
              <a:gd name="connsiteX2" fmla="*/ 11443188 w 11483164"/>
              <a:gd name="connsiteY2" fmla="*/ 0 h 239850"/>
              <a:gd name="connsiteX3" fmla="*/ 11483164 w 11483164"/>
              <a:gd name="connsiteY3" fmla="*/ 39976 h 239850"/>
              <a:gd name="connsiteX4" fmla="*/ 11483164 w 11483164"/>
              <a:gd name="connsiteY4" fmla="*/ 199874 h 239850"/>
              <a:gd name="connsiteX5" fmla="*/ 11443188 w 11483164"/>
              <a:gd name="connsiteY5" fmla="*/ 239850 h 239850"/>
              <a:gd name="connsiteX6" fmla="*/ 39976 w 11483164"/>
              <a:gd name="connsiteY6" fmla="*/ 239850 h 239850"/>
              <a:gd name="connsiteX7" fmla="*/ 0 w 11483164"/>
              <a:gd name="connsiteY7" fmla="*/ 199874 h 239850"/>
              <a:gd name="connsiteX8" fmla="*/ 0 w 11483164"/>
              <a:gd name="connsiteY8" fmla="*/ 39976 h 23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3164" h="239850">
                <a:moveTo>
                  <a:pt x="0" y="39976"/>
                </a:moveTo>
                <a:cubicBezTo>
                  <a:pt x="0" y="17898"/>
                  <a:pt x="17898" y="0"/>
                  <a:pt x="39976" y="0"/>
                </a:cubicBezTo>
                <a:lnTo>
                  <a:pt x="11443188" y="0"/>
                </a:lnTo>
                <a:cubicBezTo>
                  <a:pt x="11465266" y="0"/>
                  <a:pt x="11483164" y="17898"/>
                  <a:pt x="11483164" y="39976"/>
                </a:cubicBezTo>
                <a:lnTo>
                  <a:pt x="11483164" y="199874"/>
                </a:lnTo>
                <a:cubicBezTo>
                  <a:pt x="11483164" y="221952"/>
                  <a:pt x="11465266" y="239850"/>
                  <a:pt x="11443188" y="239850"/>
                </a:cubicBezTo>
                <a:lnTo>
                  <a:pt x="39976" y="239850"/>
                </a:lnTo>
                <a:cubicBezTo>
                  <a:pt x="17898" y="239850"/>
                  <a:pt x="0" y="221952"/>
                  <a:pt x="0" y="199874"/>
                </a:cubicBezTo>
                <a:lnTo>
                  <a:pt x="0" y="39976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66675" tIns="66675" rIns="66675" bIns="66675" numCol="1" spcCol="953" anchor="ctr" anchorCtr="0">
            <a:noAutofit/>
          </a:bodyPr>
          <a:lstStyle/>
          <a:p>
            <a:pPr defTabSz="533400" fontAlgn="auto">
              <a:lnSpc>
                <a:spcPct val="90000"/>
              </a:lnSpc>
              <a:spcAft>
                <a:spcPct val="35000"/>
              </a:spcAft>
            </a:pPr>
            <a:r>
              <a:rPr lang="ru-RU" sz="1050" b="1" dirty="0">
                <a:solidFill>
                  <a:prstClr val="black"/>
                </a:solidFill>
              </a:rPr>
              <a:t>• сведения о размере уставного капитала;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767672" y="3778372"/>
            <a:ext cx="7548743" cy="243000"/>
          </a:xfrm>
          <a:custGeom>
            <a:avLst/>
            <a:gdLst>
              <a:gd name="connsiteX0" fmla="*/ 0 w 11483164"/>
              <a:gd name="connsiteY0" fmla="*/ 39976 h 239850"/>
              <a:gd name="connsiteX1" fmla="*/ 39976 w 11483164"/>
              <a:gd name="connsiteY1" fmla="*/ 0 h 239850"/>
              <a:gd name="connsiteX2" fmla="*/ 11443188 w 11483164"/>
              <a:gd name="connsiteY2" fmla="*/ 0 h 239850"/>
              <a:gd name="connsiteX3" fmla="*/ 11483164 w 11483164"/>
              <a:gd name="connsiteY3" fmla="*/ 39976 h 239850"/>
              <a:gd name="connsiteX4" fmla="*/ 11483164 w 11483164"/>
              <a:gd name="connsiteY4" fmla="*/ 199874 h 239850"/>
              <a:gd name="connsiteX5" fmla="*/ 11443188 w 11483164"/>
              <a:gd name="connsiteY5" fmla="*/ 239850 h 239850"/>
              <a:gd name="connsiteX6" fmla="*/ 39976 w 11483164"/>
              <a:gd name="connsiteY6" fmla="*/ 239850 h 239850"/>
              <a:gd name="connsiteX7" fmla="*/ 0 w 11483164"/>
              <a:gd name="connsiteY7" fmla="*/ 199874 h 239850"/>
              <a:gd name="connsiteX8" fmla="*/ 0 w 11483164"/>
              <a:gd name="connsiteY8" fmla="*/ 39976 h 23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3164" h="239850">
                <a:moveTo>
                  <a:pt x="0" y="39976"/>
                </a:moveTo>
                <a:cubicBezTo>
                  <a:pt x="0" y="17898"/>
                  <a:pt x="17898" y="0"/>
                  <a:pt x="39976" y="0"/>
                </a:cubicBezTo>
                <a:lnTo>
                  <a:pt x="11443188" y="0"/>
                </a:lnTo>
                <a:cubicBezTo>
                  <a:pt x="11465266" y="0"/>
                  <a:pt x="11483164" y="17898"/>
                  <a:pt x="11483164" y="39976"/>
                </a:cubicBezTo>
                <a:lnTo>
                  <a:pt x="11483164" y="199874"/>
                </a:lnTo>
                <a:cubicBezTo>
                  <a:pt x="11483164" y="221952"/>
                  <a:pt x="11465266" y="239850"/>
                  <a:pt x="11443188" y="239850"/>
                </a:cubicBezTo>
                <a:lnTo>
                  <a:pt x="39976" y="239850"/>
                </a:lnTo>
                <a:cubicBezTo>
                  <a:pt x="17898" y="239850"/>
                  <a:pt x="0" y="221952"/>
                  <a:pt x="0" y="199874"/>
                </a:cubicBezTo>
                <a:lnTo>
                  <a:pt x="0" y="39976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66675" tIns="66675" rIns="66675" bIns="66675" numCol="1" spcCol="953" anchor="ctr" anchorCtr="0">
            <a:noAutofit/>
          </a:bodyPr>
          <a:lstStyle/>
          <a:p>
            <a:pPr defTabSz="533400" fontAlgn="auto">
              <a:lnSpc>
                <a:spcPct val="90000"/>
              </a:lnSpc>
              <a:spcAft>
                <a:spcPct val="35000"/>
              </a:spcAft>
            </a:pPr>
            <a:r>
              <a:rPr lang="ru-RU" sz="900" b="1" dirty="0">
                <a:solidFill>
                  <a:prstClr val="black"/>
                </a:solidFill>
              </a:rPr>
              <a:t>• сведения о недостоверности данных о руководителе компании и (или) его руководстве деятельностью множества иных юридических лиц;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767672" y="4089416"/>
            <a:ext cx="7548743" cy="243000"/>
          </a:xfrm>
          <a:custGeom>
            <a:avLst/>
            <a:gdLst>
              <a:gd name="connsiteX0" fmla="*/ 0 w 11483164"/>
              <a:gd name="connsiteY0" fmla="*/ 39976 h 239850"/>
              <a:gd name="connsiteX1" fmla="*/ 39976 w 11483164"/>
              <a:gd name="connsiteY1" fmla="*/ 0 h 239850"/>
              <a:gd name="connsiteX2" fmla="*/ 11443188 w 11483164"/>
              <a:gd name="connsiteY2" fmla="*/ 0 h 239850"/>
              <a:gd name="connsiteX3" fmla="*/ 11483164 w 11483164"/>
              <a:gd name="connsiteY3" fmla="*/ 39976 h 239850"/>
              <a:gd name="connsiteX4" fmla="*/ 11483164 w 11483164"/>
              <a:gd name="connsiteY4" fmla="*/ 199874 h 239850"/>
              <a:gd name="connsiteX5" fmla="*/ 11443188 w 11483164"/>
              <a:gd name="connsiteY5" fmla="*/ 239850 h 239850"/>
              <a:gd name="connsiteX6" fmla="*/ 39976 w 11483164"/>
              <a:gd name="connsiteY6" fmla="*/ 239850 h 239850"/>
              <a:gd name="connsiteX7" fmla="*/ 0 w 11483164"/>
              <a:gd name="connsiteY7" fmla="*/ 199874 h 239850"/>
              <a:gd name="connsiteX8" fmla="*/ 0 w 11483164"/>
              <a:gd name="connsiteY8" fmla="*/ 39976 h 23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3164" h="239850">
                <a:moveTo>
                  <a:pt x="0" y="39976"/>
                </a:moveTo>
                <a:cubicBezTo>
                  <a:pt x="0" y="17898"/>
                  <a:pt x="17898" y="0"/>
                  <a:pt x="39976" y="0"/>
                </a:cubicBezTo>
                <a:lnTo>
                  <a:pt x="11443188" y="0"/>
                </a:lnTo>
                <a:cubicBezTo>
                  <a:pt x="11465266" y="0"/>
                  <a:pt x="11483164" y="17898"/>
                  <a:pt x="11483164" y="39976"/>
                </a:cubicBezTo>
                <a:lnTo>
                  <a:pt x="11483164" y="199874"/>
                </a:lnTo>
                <a:cubicBezTo>
                  <a:pt x="11483164" y="221952"/>
                  <a:pt x="11465266" y="239850"/>
                  <a:pt x="11443188" y="239850"/>
                </a:cubicBezTo>
                <a:lnTo>
                  <a:pt x="39976" y="239850"/>
                </a:lnTo>
                <a:cubicBezTo>
                  <a:pt x="17898" y="239850"/>
                  <a:pt x="0" y="221952"/>
                  <a:pt x="0" y="199874"/>
                </a:cubicBezTo>
                <a:lnTo>
                  <a:pt x="0" y="39976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66675" tIns="66675" rIns="66675" bIns="66675" numCol="1" spcCol="953" anchor="ctr" anchorCtr="0">
            <a:noAutofit/>
          </a:bodyPr>
          <a:lstStyle/>
          <a:p>
            <a:pPr defTabSz="533400" fontAlgn="auto">
              <a:lnSpc>
                <a:spcPct val="90000"/>
              </a:lnSpc>
              <a:spcAft>
                <a:spcPct val="35000"/>
              </a:spcAft>
            </a:pPr>
            <a:r>
              <a:rPr lang="ru-RU" sz="900" b="1" dirty="0">
                <a:solidFill>
                  <a:prstClr val="black"/>
                </a:solidFill>
              </a:rPr>
              <a:t>• сведения о недостоверности данных об управляющей компании и (или) об управлении деятельностью множества иных юридических лиц;</a:t>
            </a:r>
          </a:p>
        </p:txBody>
      </p:sp>
      <p:sp>
        <p:nvSpPr>
          <p:cNvPr id="15" name="Полилиния 14"/>
          <p:cNvSpPr/>
          <p:nvPr/>
        </p:nvSpPr>
        <p:spPr>
          <a:xfrm>
            <a:off x="767672" y="4400459"/>
            <a:ext cx="7548743" cy="243000"/>
          </a:xfrm>
          <a:custGeom>
            <a:avLst/>
            <a:gdLst>
              <a:gd name="connsiteX0" fmla="*/ 0 w 11483164"/>
              <a:gd name="connsiteY0" fmla="*/ 39976 h 239850"/>
              <a:gd name="connsiteX1" fmla="*/ 39976 w 11483164"/>
              <a:gd name="connsiteY1" fmla="*/ 0 h 239850"/>
              <a:gd name="connsiteX2" fmla="*/ 11443188 w 11483164"/>
              <a:gd name="connsiteY2" fmla="*/ 0 h 239850"/>
              <a:gd name="connsiteX3" fmla="*/ 11483164 w 11483164"/>
              <a:gd name="connsiteY3" fmla="*/ 39976 h 239850"/>
              <a:gd name="connsiteX4" fmla="*/ 11483164 w 11483164"/>
              <a:gd name="connsiteY4" fmla="*/ 199874 h 239850"/>
              <a:gd name="connsiteX5" fmla="*/ 11443188 w 11483164"/>
              <a:gd name="connsiteY5" fmla="*/ 239850 h 239850"/>
              <a:gd name="connsiteX6" fmla="*/ 39976 w 11483164"/>
              <a:gd name="connsiteY6" fmla="*/ 239850 h 239850"/>
              <a:gd name="connsiteX7" fmla="*/ 0 w 11483164"/>
              <a:gd name="connsiteY7" fmla="*/ 199874 h 239850"/>
              <a:gd name="connsiteX8" fmla="*/ 0 w 11483164"/>
              <a:gd name="connsiteY8" fmla="*/ 39976 h 23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3164" h="239850">
                <a:moveTo>
                  <a:pt x="0" y="39976"/>
                </a:moveTo>
                <a:cubicBezTo>
                  <a:pt x="0" y="17898"/>
                  <a:pt x="17898" y="0"/>
                  <a:pt x="39976" y="0"/>
                </a:cubicBezTo>
                <a:lnTo>
                  <a:pt x="11443188" y="0"/>
                </a:lnTo>
                <a:cubicBezTo>
                  <a:pt x="11465266" y="0"/>
                  <a:pt x="11483164" y="17898"/>
                  <a:pt x="11483164" y="39976"/>
                </a:cubicBezTo>
                <a:lnTo>
                  <a:pt x="11483164" y="199874"/>
                </a:lnTo>
                <a:cubicBezTo>
                  <a:pt x="11483164" y="221952"/>
                  <a:pt x="11465266" y="239850"/>
                  <a:pt x="11443188" y="239850"/>
                </a:cubicBezTo>
                <a:lnTo>
                  <a:pt x="39976" y="239850"/>
                </a:lnTo>
                <a:cubicBezTo>
                  <a:pt x="17898" y="239850"/>
                  <a:pt x="0" y="221952"/>
                  <a:pt x="0" y="199874"/>
                </a:cubicBezTo>
                <a:lnTo>
                  <a:pt x="0" y="39976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66675" tIns="66675" rIns="66675" bIns="66675" numCol="1" spcCol="953" anchor="ctr" anchorCtr="0">
            <a:noAutofit/>
          </a:bodyPr>
          <a:lstStyle/>
          <a:p>
            <a:pPr defTabSz="533400" fontAlgn="auto">
              <a:lnSpc>
                <a:spcPct val="90000"/>
              </a:lnSpc>
              <a:spcAft>
                <a:spcPct val="35000"/>
              </a:spcAft>
            </a:pPr>
            <a:r>
              <a:rPr lang="ru-RU" sz="1050" b="1" dirty="0">
                <a:solidFill>
                  <a:prstClr val="black"/>
                </a:solidFill>
              </a:rPr>
              <a:t>• сведения о недостоверности данных об участнике компании и (или) его многократном участии в иных юридических лицах;</a:t>
            </a:r>
          </a:p>
        </p:txBody>
      </p:sp>
      <p:sp>
        <p:nvSpPr>
          <p:cNvPr id="16" name="Полилиния 15"/>
          <p:cNvSpPr/>
          <p:nvPr/>
        </p:nvSpPr>
        <p:spPr>
          <a:xfrm>
            <a:off x="767672" y="4711500"/>
            <a:ext cx="7548743" cy="243000"/>
          </a:xfrm>
          <a:custGeom>
            <a:avLst/>
            <a:gdLst>
              <a:gd name="connsiteX0" fmla="*/ 0 w 11483164"/>
              <a:gd name="connsiteY0" fmla="*/ 39976 h 239850"/>
              <a:gd name="connsiteX1" fmla="*/ 39976 w 11483164"/>
              <a:gd name="connsiteY1" fmla="*/ 0 h 239850"/>
              <a:gd name="connsiteX2" fmla="*/ 11443188 w 11483164"/>
              <a:gd name="connsiteY2" fmla="*/ 0 h 239850"/>
              <a:gd name="connsiteX3" fmla="*/ 11483164 w 11483164"/>
              <a:gd name="connsiteY3" fmla="*/ 39976 h 239850"/>
              <a:gd name="connsiteX4" fmla="*/ 11483164 w 11483164"/>
              <a:gd name="connsiteY4" fmla="*/ 199874 h 239850"/>
              <a:gd name="connsiteX5" fmla="*/ 11443188 w 11483164"/>
              <a:gd name="connsiteY5" fmla="*/ 239850 h 239850"/>
              <a:gd name="connsiteX6" fmla="*/ 39976 w 11483164"/>
              <a:gd name="connsiteY6" fmla="*/ 239850 h 239850"/>
              <a:gd name="connsiteX7" fmla="*/ 0 w 11483164"/>
              <a:gd name="connsiteY7" fmla="*/ 199874 h 239850"/>
              <a:gd name="connsiteX8" fmla="*/ 0 w 11483164"/>
              <a:gd name="connsiteY8" fmla="*/ 39976 h 23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3164" h="239850">
                <a:moveTo>
                  <a:pt x="0" y="39976"/>
                </a:moveTo>
                <a:cubicBezTo>
                  <a:pt x="0" y="17898"/>
                  <a:pt x="17898" y="0"/>
                  <a:pt x="39976" y="0"/>
                </a:cubicBezTo>
                <a:lnTo>
                  <a:pt x="11443188" y="0"/>
                </a:lnTo>
                <a:cubicBezTo>
                  <a:pt x="11465266" y="0"/>
                  <a:pt x="11483164" y="17898"/>
                  <a:pt x="11483164" y="39976"/>
                </a:cubicBezTo>
                <a:lnTo>
                  <a:pt x="11483164" y="199874"/>
                </a:lnTo>
                <a:cubicBezTo>
                  <a:pt x="11483164" y="221952"/>
                  <a:pt x="11465266" y="239850"/>
                  <a:pt x="11443188" y="239850"/>
                </a:cubicBezTo>
                <a:lnTo>
                  <a:pt x="39976" y="239850"/>
                </a:lnTo>
                <a:cubicBezTo>
                  <a:pt x="17898" y="239850"/>
                  <a:pt x="0" y="221952"/>
                  <a:pt x="0" y="199874"/>
                </a:cubicBezTo>
                <a:lnTo>
                  <a:pt x="0" y="39976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66675" tIns="66675" rIns="66675" bIns="66675" numCol="1" spcCol="953" anchor="ctr" anchorCtr="0">
            <a:noAutofit/>
          </a:bodyPr>
          <a:lstStyle/>
          <a:p>
            <a:pPr defTabSz="533400" fontAlgn="auto">
              <a:lnSpc>
                <a:spcPct val="90000"/>
              </a:lnSpc>
              <a:spcAft>
                <a:spcPct val="35000"/>
              </a:spcAft>
            </a:pPr>
            <a:r>
              <a:rPr lang="ru-RU" sz="1050" b="1">
                <a:solidFill>
                  <a:prstClr val="black"/>
                </a:solidFill>
              </a:rPr>
              <a:t>• сведения категории субъекта, содержащейся в Едином реестре субъектов малого и среднего предпринимательства;</a:t>
            </a:r>
          </a:p>
        </p:txBody>
      </p:sp>
    </p:spTree>
    <p:extLst>
      <p:ext uri="{BB962C8B-B14F-4D97-AF65-F5344CB8AC3E}">
        <p14:creationId xmlns:p14="http://schemas.microsoft.com/office/powerpoint/2010/main" val="165494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44"/>
          <p:cNvSpPr>
            <a:spLocks noChangeArrowheads="1"/>
          </p:cNvSpPr>
          <p:nvPr/>
        </p:nvSpPr>
        <p:spPr bwMode="auto">
          <a:xfrm>
            <a:off x="611189" y="1022748"/>
            <a:ext cx="25034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 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lnSpc>
                <a:spcPts val="21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>
                <a:cs typeface="Arial" charset="0"/>
              </a:rPr>
              <a:t>6</a:t>
            </a:r>
            <a:endParaRPr lang="ru-RU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641350" y="250031"/>
            <a:ext cx="807878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 anchor="ctr"/>
          <a:lstStyle/>
          <a:p>
            <a:pPr algn="ctr" defTabSz="1042988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Признаки, характеризующие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проблемные организации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41988" y="1208485"/>
            <a:ext cx="3148012" cy="685800"/>
          </a:xfrm>
          <a:prstGeom prst="rect">
            <a:avLst/>
          </a:prstGeom>
        </p:spPr>
        <p:txBody>
          <a:bodyPr wrap="none" lIns="104306" tIns="52153" rIns="104306" bIns="52153" anchor="ctr"/>
          <a:lstStyle/>
          <a:p>
            <a:pPr defTabSz="1043056" fontAlgn="auto">
              <a:spcAft>
                <a:spcPts val="0"/>
              </a:spcAft>
              <a:defRPr/>
            </a:pPr>
            <a:endParaRPr lang="ru-RU" sz="2000" b="1" dirty="0">
              <a:solidFill>
                <a:srgbClr val="005AA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7675" y="1010841"/>
            <a:ext cx="914400" cy="685800"/>
          </a:xfrm>
          <a:prstGeom prst="rect">
            <a:avLst/>
          </a:prstGeom>
        </p:spPr>
        <p:txBody>
          <a:bodyPr wrap="none" lIns="104306" tIns="52153" rIns="104306" bIns="52153" anchor="ctr">
            <a:normAutofit/>
          </a:bodyPr>
          <a:lstStyle/>
          <a:p>
            <a:pPr defTabSz="1043056" fontAlgn="auto">
              <a:spcAft>
                <a:spcPts val="0"/>
              </a:spcAft>
              <a:defRPr/>
            </a:pPr>
            <a:endParaRPr lang="ru-RU" sz="2000" b="1" dirty="0">
              <a:solidFill>
                <a:srgbClr val="005AA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defTabSz="1043056" fontAlgn="auto">
              <a:spcAft>
                <a:spcPts val="0"/>
              </a:spcAft>
              <a:defRPr/>
            </a:pPr>
            <a:endParaRPr lang="ru-RU" sz="2000" b="1" dirty="0">
              <a:solidFill>
                <a:srgbClr val="005AA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98676" y="3382566"/>
            <a:ext cx="3675063" cy="685800"/>
          </a:xfrm>
          <a:prstGeom prst="rect">
            <a:avLst/>
          </a:prstGeom>
        </p:spPr>
        <p:txBody>
          <a:bodyPr wrap="none" lIns="104306" tIns="52153" rIns="104306" bIns="52153" anchor="ctr">
            <a:normAutofit/>
          </a:bodyPr>
          <a:lstStyle/>
          <a:p>
            <a:pPr defTabSz="1043056" fontAlgn="auto">
              <a:spcAft>
                <a:spcPts val="0"/>
              </a:spcAft>
              <a:defRPr/>
            </a:pPr>
            <a:endParaRPr lang="ru-RU" sz="2000" b="1" dirty="0">
              <a:solidFill>
                <a:srgbClr val="005AA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71688" y="4211241"/>
            <a:ext cx="4113212" cy="216694"/>
          </a:xfrm>
          <a:prstGeom prst="rect">
            <a:avLst/>
          </a:prstGeom>
        </p:spPr>
        <p:txBody>
          <a:bodyPr lIns="104306" tIns="52153" rIns="104306" bIns="52153" anchor="ctr">
            <a:normAutofit fontScale="25000" lnSpcReduction="20000"/>
          </a:bodyPr>
          <a:lstStyle/>
          <a:p>
            <a:pPr defTabSz="1043056" fontAlgn="auto">
              <a:spcAft>
                <a:spcPts val="0"/>
              </a:spcAft>
              <a:defRPr/>
            </a:pPr>
            <a:endParaRPr lang="ru-RU" sz="72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8138" y="2917031"/>
            <a:ext cx="2455862" cy="685800"/>
          </a:xfrm>
          <a:prstGeom prst="rect">
            <a:avLst/>
          </a:prstGeom>
        </p:spPr>
        <p:txBody>
          <a:bodyPr wrap="none" lIns="104306" tIns="52153" rIns="104306" bIns="52153" anchor="ctr">
            <a:normAutofit/>
          </a:bodyPr>
          <a:lstStyle/>
          <a:p>
            <a:pPr defTabSz="1043056" fontAlgn="auto">
              <a:spcAft>
                <a:spcPts val="0"/>
              </a:spcAft>
              <a:defRPr/>
            </a:pPr>
            <a:endParaRPr lang="ru-RU" sz="1200" b="1" dirty="0">
              <a:solidFill>
                <a:srgbClr val="005AA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8138" y="1331119"/>
            <a:ext cx="2455862" cy="685800"/>
          </a:xfrm>
          <a:prstGeom prst="rect">
            <a:avLst/>
          </a:prstGeom>
        </p:spPr>
        <p:txBody>
          <a:bodyPr wrap="none" lIns="104306" tIns="52153" rIns="104306" bIns="52153" anchor="ctr">
            <a:normAutofit/>
          </a:bodyPr>
          <a:lstStyle/>
          <a:p>
            <a:pPr defTabSz="1043056" fontAlgn="auto">
              <a:spcAft>
                <a:spcPts val="0"/>
              </a:spcAft>
              <a:defRPr/>
            </a:pPr>
            <a:endParaRPr lang="ru-RU" sz="1200" b="1" dirty="0">
              <a:solidFill>
                <a:srgbClr val="005AA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16638" y="1940719"/>
            <a:ext cx="2773362" cy="1738313"/>
          </a:xfrm>
          <a:prstGeom prst="rect">
            <a:avLst/>
          </a:prstGeom>
        </p:spPr>
        <p:txBody>
          <a:bodyPr wrap="none" lIns="104306" tIns="52153" rIns="104306" bIns="52153" anchor="ctr">
            <a:normAutofit/>
          </a:bodyPr>
          <a:lstStyle/>
          <a:p>
            <a:pPr algn="ctr" defTabSz="1043056" fontAlgn="auto">
              <a:spcAft>
                <a:spcPts val="0"/>
              </a:spcAft>
              <a:defRPr/>
            </a:pPr>
            <a:endParaRPr lang="ru-RU" sz="1200" b="1" dirty="0">
              <a:solidFill>
                <a:srgbClr val="005AA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5741988" y="835152"/>
            <a:ext cx="3076267" cy="861489"/>
          </a:xfrm>
          <a:prstGeom prst="wedgeRoundRectCallout">
            <a:avLst>
              <a:gd name="adj1" fmla="val -52839"/>
              <a:gd name="adj2" fmla="val 98651"/>
              <a:gd name="adj3" fmla="val 16667"/>
            </a:avLst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сумма уставного капитала минимальна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ая прямоугольная выноска 30"/>
          <p:cNvSpPr/>
          <p:nvPr/>
        </p:nvSpPr>
        <p:spPr>
          <a:xfrm>
            <a:off x="5964748" y="3631154"/>
            <a:ext cx="2886002" cy="927137"/>
          </a:xfrm>
          <a:prstGeom prst="wedgeRoundRectCallout">
            <a:avLst>
              <a:gd name="adj1" fmla="val -46029"/>
              <a:gd name="adj2" fmla="val -101779"/>
              <a:gd name="adj3" fmla="val 16667"/>
            </a:avLst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1042988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имеют недостоверные сведения об адресе местонахождения</a:t>
            </a:r>
            <a:endParaRPr lang="ru-RU" sz="1400" b="1" dirty="0">
              <a:solidFill>
                <a:srgbClr val="005AA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>
            <a:off x="475745" y="956125"/>
            <a:ext cx="2417446" cy="656466"/>
          </a:xfrm>
          <a:prstGeom prst="wedgeRoundRectCallout">
            <a:avLst>
              <a:gd name="adj1" fmla="val 62276"/>
              <a:gd name="adj2" fmla="val 165714"/>
              <a:gd name="adj3" fmla="val 16667"/>
            </a:avLst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1043056" fontAlgn="auto">
              <a:spcAft>
                <a:spcPts val="0"/>
              </a:spcAft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зарегистрирована по домашнему адресу</a:t>
            </a:r>
            <a:endParaRPr lang="ru-RU" sz="1400" b="1" dirty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кругленная прямоугольная выноска 34"/>
          <p:cNvSpPr/>
          <p:nvPr/>
        </p:nvSpPr>
        <p:spPr>
          <a:xfrm>
            <a:off x="2987674" y="3858803"/>
            <a:ext cx="2520430" cy="1138263"/>
          </a:xfrm>
          <a:prstGeom prst="wedgeRoundRectCallout">
            <a:avLst>
              <a:gd name="adj1" fmla="val 33088"/>
              <a:gd name="adj2" fmla="val -106941"/>
              <a:gd name="adj3" fmla="val 16667"/>
            </a:avLst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1042988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являются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вновь </a:t>
            </a:r>
          </a:p>
          <a:p>
            <a:pPr algn="ctr" defTabSz="1042988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зарегистрированными либо в </a:t>
            </a:r>
          </a:p>
          <a:p>
            <a:pPr algn="ctr" defTabSz="1042988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предыдущем налоговом периоде, </a:t>
            </a:r>
          </a:p>
          <a:p>
            <a:pPr algn="ctr" defTabSz="1042988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либо в проверяемом</a:t>
            </a: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3001896" y="843558"/>
            <a:ext cx="2417446" cy="804901"/>
          </a:xfrm>
          <a:prstGeom prst="wedgeRoundRectCallout">
            <a:avLst>
              <a:gd name="adj1" fmla="val -7686"/>
              <a:gd name="adj2" fmla="val 112302"/>
              <a:gd name="adj3" fmla="val 16667"/>
            </a:avLst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1043056" fontAlgn="auto">
              <a:spcAft>
                <a:spcPts val="0"/>
              </a:spcAft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регистрации договора и дата регистрации НП имеют небольшой промежуток времени</a:t>
            </a:r>
            <a:endParaRPr lang="ru-RU" sz="1400" b="1" dirty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318300" y="2156126"/>
            <a:ext cx="2417446" cy="847672"/>
          </a:xfrm>
          <a:prstGeom prst="wedgeRoundRectCallout">
            <a:avLst>
              <a:gd name="adj1" fmla="val 69670"/>
              <a:gd name="adj2" fmla="val 43180"/>
              <a:gd name="adj3" fmla="val 16667"/>
            </a:avLst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1043056" fontAlgn="auto">
              <a:spcAft>
                <a:spcPts val="0"/>
              </a:spcAft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регистрации НП и место осуществления деятельности различные</a:t>
            </a:r>
            <a:endParaRPr lang="ru-RU" sz="1400" b="1" dirty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251866" y="3679032"/>
            <a:ext cx="2520430" cy="945195"/>
          </a:xfrm>
          <a:prstGeom prst="wedgeRoundRectCallout">
            <a:avLst>
              <a:gd name="adj1" fmla="val 55183"/>
              <a:gd name="adj2" fmla="val -93653"/>
              <a:gd name="adj3" fmla="val 16667"/>
            </a:avLst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1042988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Массовый адрес регистрации, часта миграция организации, особенно между регионами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2156126"/>
            <a:ext cx="2538141" cy="1522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5546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44"/>
          <p:cNvSpPr>
            <a:spLocks noChangeArrowheads="1"/>
          </p:cNvSpPr>
          <p:nvPr/>
        </p:nvSpPr>
        <p:spPr bwMode="auto">
          <a:xfrm>
            <a:off x="611189" y="1022748"/>
            <a:ext cx="25034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 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lnSpc>
                <a:spcPts val="21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>
                <a:cs typeface="Arial" charset="0"/>
              </a:rPr>
              <a:t>6</a:t>
            </a:r>
            <a:endParaRPr lang="ru-RU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641350" y="250031"/>
            <a:ext cx="807878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 anchor="ctr"/>
          <a:lstStyle/>
          <a:p>
            <a:pPr algn="ctr" defTabSz="1042988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Признаки, характеризующие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руководителя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41988" y="1208485"/>
            <a:ext cx="3148012" cy="685800"/>
          </a:xfrm>
          <a:prstGeom prst="rect">
            <a:avLst/>
          </a:prstGeom>
        </p:spPr>
        <p:txBody>
          <a:bodyPr wrap="none" lIns="104306" tIns="52153" rIns="104306" bIns="52153" anchor="ctr"/>
          <a:lstStyle/>
          <a:p>
            <a:pPr defTabSz="1043056" fontAlgn="auto">
              <a:spcAft>
                <a:spcPts val="0"/>
              </a:spcAft>
              <a:defRPr/>
            </a:pPr>
            <a:endParaRPr lang="ru-RU" sz="2000" b="1" dirty="0">
              <a:solidFill>
                <a:srgbClr val="005AA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7675" y="1010841"/>
            <a:ext cx="914400" cy="685800"/>
          </a:xfrm>
          <a:prstGeom prst="rect">
            <a:avLst/>
          </a:prstGeom>
        </p:spPr>
        <p:txBody>
          <a:bodyPr wrap="none" lIns="104306" tIns="52153" rIns="104306" bIns="52153" anchor="ctr">
            <a:normAutofit/>
          </a:bodyPr>
          <a:lstStyle/>
          <a:p>
            <a:pPr defTabSz="1043056" fontAlgn="auto">
              <a:spcAft>
                <a:spcPts val="0"/>
              </a:spcAft>
              <a:defRPr/>
            </a:pPr>
            <a:endParaRPr lang="ru-RU" sz="2000" b="1" dirty="0">
              <a:solidFill>
                <a:srgbClr val="005AA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defTabSz="1043056" fontAlgn="auto">
              <a:spcAft>
                <a:spcPts val="0"/>
              </a:spcAft>
              <a:defRPr/>
            </a:pPr>
            <a:endParaRPr lang="ru-RU" sz="2000" b="1" dirty="0">
              <a:solidFill>
                <a:srgbClr val="005AA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98676" y="3382566"/>
            <a:ext cx="3675063" cy="685800"/>
          </a:xfrm>
          <a:prstGeom prst="rect">
            <a:avLst/>
          </a:prstGeom>
        </p:spPr>
        <p:txBody>
          <a:bodyPr wrap="none" lIns="104306" tIns="52153" rIns="104306" bIns="52153" anchor="ctr">
            <a:normAutofit/>
          </a:bodyPr>
          <a:lstStyle/>
          <a:p>
            <a:pPr defTabSz="1043056" fontAlgn="auto">
              <a:spcAft>
                <a:spcPts val="0"/>
              </a:spcAft>
              <a:defRPr/>
            </a:pPr>
            <a:endParaRPr lang="ru-RU" sz="2000" b="1" dirty="0">
              <a:solidFill>
                <a:srgbClr val="005AA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71688" y="4211241"/>
            <a:ext cx="4113212" cy="216694"/>
          </a:xfrm>
          <a:prstGeom prst="rect">
            <a:avLst/>
          </a:prstGeom>
        </p:spPr>
        <p:txBody>
          <a:bodyPr lIns="104306" tIns="52153" rIns="104306" bIns="52153" anchor="ctr">
            <a:normAutofit fontScale="25000" lnSpcReduction="20000"/>
          </a:bodyPr>
          <a:lstStyle/>
          <a:p>
            <a:pPr defTabSz="1043056" fontAlgn="auto">
              <a:spcAft>
                <a:spcPts val="0"/>
              </a:spcAft>
              <a:defRPr/>
            </a:pPr>
            <a:endParaRPr lang="ru-RU" sz="72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8440" name="Группа 2"/>
          <p:cNvGrpSpPr>
            <a:grpSpLocks/>
          </p:cNvGrpSpPr>
          <p:nvPr/>
        </p:nvGrpSpPr>
        <p:grpSpPr bwMode="auto">
          <a:xfrm>
            <a:off x="2987675" y="1766887"/>
            <a:ext cx="3600450" cy="1958579"/>
            <a:chOff x="3278015" y="2086766"/>
            <a:chExt cx="2207656" cy="1528377"/>
          </a:xfrm>
        </p:grpSpPr>
        <p:pic>
          <p:nvPicPr>
            <p:cNvPr id="18456" name="Рисунок 2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78015" y="2427428"/>
              <a:ext cx="1154469" cy="1113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7" name="Рисунок 2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31202" y="2329954"/>
              <a:ext cx="1154469" cy="1113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8" name="Рисунок 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40973" y="2169400"/>
              <a:ext cx="1498652" cy="1445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9" name="TextBox 8"/>
            <p:cNvSpPr txBox="1">
              <a:spLocks noChangeArrowheads="1"/>
            </p:cNvSpPr>
            <p:nvPr/>
          </p:nvSpPr>
          <p:spPr bwMode="auto">
            <a:xfrm>
              <a:off x="3841051" y="2086766"/>
              <a:ext cx="927968" cy="1024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4306" tIns="52153" rIns="104306" bIns="52153" anchor="ctr"/>
            <a:lstStyle/>
            <a:p>
              <a:pPr defTabSz="1042988"/>
              <a:r>
                <a:rPr lang="ru-RU" sz="4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18460" name="TextBox 26"/>
            <p:cNvSpPr txBox="1">
              <a:spLocks noChangeArrowheads="1"/>
            </p:cNvSpPr>
            <p:nvPr/>
          </p:nvSpPr>
          <p:spPr bwMode="auto">
            <a:xfrm>
              <a:off x="4462044" y="2628576"/>
              <a:ext cx="439402" cy="16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4306" tIns="52153" rIns="104306" bIns="52153" anchor="ctr"/>
            <a:lstStyle/>
            <a:p>
              <a:pPr defTabSz="1042988"/>
              <a:r>
                <a:rPr lang="ru-RU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18461" name="TextBox 28"/>
            <p:cNvSpPr txBox="1">
              <a:spLocks noChangeArrowheads="1"/>
            </p:cNvSpPr>
            <p:nvPr/>
          </p:nvSpPr>
          <p:spPr bwMode="auto">
            <a:xfrm>
              <a:off x="3372089" y="2714560"/>
              <a:ext cx="439402" cy="16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4306" tIns="52153" rIns="104306" bIns="52153" anchor="ctr"/>
            <a:lstStyle/>
            <a:p>
              <a:pPr defTabSz="1042988"/>
              <a:r>
                <a:rPr lang="ru-RU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38138" y="2917031"/>
            <a:ext cx="2455862" cy="685800"/>
          </a:xfrm>
          <a:prstGeom prst="rect">
            <a:avLst/>
          </a:prstGeom>
        </p:spPr>
        <p:txBody>
          <a:bodyPr wrap="none" lIns="104306" tIns="52153" rIns="104306" bIns="52153" anchor="ctr">
            <a:normAutofit/>
          </a:bodyPr>
          <a:lstStyle/>
          <a:p>
            <a:pPr defTabSz="1043056" fontAlgn="auto">
              <a:spcAft>
                <a:spcPts val="0"/>
              </a:spcAft>
              <a:defRPr/>
            </a:pPr>
            <a:endParaRPr lang="ru-RU" sz="1200" b="1" dirty="0">
              <a:solidFill>
                <a:srgbClr val="005AA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8138" y="1331119"/>
            <a:ext cx="2455862" cy="685800"/>
          </a:xfrm>
          <a:prstGeom prst="rect">
            <a:avLst/>
          </a:prstGeom>
        </p:spPr>
        <p:txBody>
          <a:bodyPr wrap="none" lIns="104306" tIns="52153" rIns="104306" bIns="52153" anchor="ctr">
            <a:normAutofit/>
          </a:bodyPr>
          <a:lstStyle/>
          <a:p>
            <a:pPr defTabSz="1043056" fontAlgn="auto">
              <a:spcAft>
                <a:spcPts val="0"/>
              </a:spcAft>
              <a:defRPr/>
            </a:pPr>
            <a:endParaRPr lang="ru-RU" sz="1200" b="1" dirty="0">
              <a:solidFill>
                <a:srgbClr val="005AA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16638" y="1940719"/>
            <a:ext cx="2773362" cy="1738313"/>
          </a:xfrm>
          <a:prstGeom prst="rect">
            <a:avLst/>
          </a:prstGeom>
        </p:spPr>
        <p:txBody>
          <a:bodyPr wrap="none" lIns="104306" tIns="52153" rIns="104306" bIns="52153" anchor="ctr">
            <a:normAutofit/>
          </a:bodyPr>
          <a:lstStyle/>
          <a:p>
            <a:pPr algn="ctr" defTabSz="1043056" fontAlgn="auto">
              <a:spcAft>
                <a:spcPts val="0"/>
              </a:spcAft>
              <a:defRPr/>
            </a:pPr>
            <a:endParaRPr lang="ru-RU" sz="1200" b="1" dirty="0">
              <a:solidFill>
                <a:srgbClr val="005AA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5774483" y="1331119"/>
            <a:ext cx="3076267" cy="1091891"/>
          </a:xfrm>
          <a:prstGeom prst="wedgeRoundRectCallout">
            <a:avLst>
              <a:gd name="adj1" fmla="val -40770"/>
              <a:gd name="adj2" fmla="val 92837"/>
              <a:gd name="adj3" fmla="val 16667"/>
            </a:avLst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 руководителя/учредителя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организации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ая прямоугольная выноска 30"/>
          <p:cNvSpPr/>
          <p:nvPr/>
        </p:nvSpPr>
        <p:spPr>
          <a:xfrm>
            <a:off x="5964748" y="3631154"/>
            <a:ext cx="2886002" cy="927137"/>
          </a:xfrm>
          <a:prstGeom prst="wedgeRoundRectCallout">
            <a:avLst>
              <a:gd name="adj1" fmla="val -46029"/>
              <a:gd name="adj2" fmla="val -101779"/>
              <a:gd name="adj3" fmla="val 16667"/>
            </a:avLst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1042988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имеются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недостоверные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руководителе</a:t>
            </a:r>
            <a:endParaRPr lang="ru-RU" sz="1400" b="1" dirty="0">
              <a:solidFill>
                <a:srgbClr val="005AA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>
            <a:off x="475745" y="956125"/>
            <a:ext cx="2417446" cy="656466"/>
          </a:xfrm>
          <a:prstGeom prst="wedgeRoundRectCallout">
            <a:avLst>
              <a:gd name="adj1" fmla="val 62276"/>
              <a:gd name="adj2" fmla="val 165714"/>
              <a:gd name="adj3" fmla="val 16667"/>
            </a:avLst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1043056" fontAlgn="auto">
              <a:spcAft>
                <a:spcPts val="0"/>
              </a:spcAft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ФССП имеются сведения о исполнительных производствах</a:t>
            </a:r>
            <a:endParaRPr lang="ru-RU" sz="1400" b="1" dirty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кругленная прямоугольная выноска 34"/>
          <p:cNvSpPr/>
          <p:nvPr/>
        </p:nvSpPr>
        <p:spPr>
          <a:xfrm>
            <a:off x="2987674" y="3858803"/>
            <a:ext cx="2520430" cy="1138263"/>
          </a:xfrm>
          <a:prstGeom prst="wedgeRoundRectCallout">
            <a:avLst>
              <a:gd name="adj1" fmla="val 33088"/>
              <a:gd name="adj2" fmla="val -106941"/>
              <a:gd name="adj3" fmla="val 16667"/>
            </a:avLst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1042988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являются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вновь </a:t>
            </a:r>
          </a:p>
          <a:p>
            <a:pPr algn="ctr" defTabSz="1042988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зарегистрированными либо в </a:t>
            </a:r>
          </a:p>
          <a:p>
            <a:pPr algn="ctr" defTabSz="1042988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предыдущем налоговом периоде, </a:t>
            </a:r>
          </a:p>
          <a:p>
            <a:pPr algn="ctr" defTabSz="1042988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либо в проверяемом</a:t>
            </a: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3001896" y="843558"/>
            <a:ext cx="2417446" cy="804901"/>
          </a:xfrm>
          <a:prstGeom prst="wedgeRoundRectCallout">
            <a:avLst>
              <a:gd name="adj1" fmla="val -7686"/>
              <a:gd name="adj2" fmla="val 112302"/>
              <a:gd name="adj3" fmla="val 16667"/>
            </a:avLst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1043056" fontAlgn="auto">
              <a:spcAft>
                <a:spcPts val="0"/>
              </a:spcAft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дисквалифицирован</a:t>
            </a:r>
            <a:endParaRPr lang="ru-RU" sz="1400" b="1" dirty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318300" y="2156126"/>
            <a:ext cx="2417446" cy="847672"/>
          </a:xfrm>
          <a:prstGeom prst="wedgeRoundRectCallout">
            <a:avLst>
              <a:gd name="adj1" fmla="val 69670"/>
              <a:gd name="adj2" fmla="val 43180"/>
              <a:gd name="adj3" fmla="val 16667"/>
            </a:avLst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1043056" fontAlgn="auto"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соответствие адреса регистрации гражданина и  осуществление деятельности организации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251866" y="3679032"/>
            <a:ext cx="2520430" cy="945195"/>
          </a:xfrm>
          <a:prstGeom prst="wedgeRoundRectCallout">
            <a:avLst>
              <a:gd name="adj1" fmla="val 55183"/>
              <a:gd name="adj2" fmla="val -93653"/>
              <a:gd name="adj3" fmla="val 16667"/>
            </a:avLst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1042988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Массовый руководитель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6187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44"/>
          <p:cNvSpPr>
            <a:spLocks noChangeArrowheads="1"/>
          </p:cNvSpPr>
          <p:nvPr/>
        </p:nvSpPr>
        <p:spPr bwMode="auto">
          <a:xfrm>
            <a:off x="611189" y="1022748"/>
            <a:ext cx="25034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 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lnSpc>
                <a:spcPts val="21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>
                <a:cs typeface="Arial" charset="0"/>
              </a:rPr>
              <a:t>6</a:t>
            </a:r>
            <a:endParaRPr lang="ru-RU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641350" y="250031"/>
            <a:ext cx="807878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 anchor="ctr"/>
          <a:lstStyle/>
          <a:p>
            <a:pPr algn="ctr" defTabSz="1042988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Работа с внешними источниками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41988" y="1208485"/>
            <a:ext cx="3148012" cy="685800"/>
          </a:xfrm>
          <a:prstGeom prst="rect">
            <a:avLst/>
          </a:prstGeom>
        </p:spPr>
        <p:txBody>
          <a:bodyPr wrap="none" lIns="104306" tIns="52153" rIns="104306" bIns="52153" anchor="ctr"/>
          <a:lstStyle/>
          <a:p>
            <a:pPr defTabSz="1043056" fontAlgn="auto">
              <a:spcAft>
                <a:spcPts val="0"/>
              </a:spcAft>
              <a:defRPr/>
            </a:pPr>
            <a:endParaRPr lang="ru-RU" sz="2000" b="1" dirty="0">
              <a:solidFill>
                <a:srgbClr val="005AA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7675" y="1010841"/>
            <a:ext cx="914400" cy="685800"/>
          </a:xfrm>
          <a:prstGeom prst="rect">
            <a:avLst/>
          </a:prstGeom>
        </p:spPr>
        <p:txBody>
          <a:bodyPr wrap="none" lIns="104306" tIns="52153" rIns="104306" bIns="52153" anchor="ctr">
            <a:normAutofit/>
          </a:bodyPr>
          <a:lstStyle/>
          <a:p>
            <a:pPr defTabSz="1043056" fontAlgn="auto">
              <a:spcAft>
                <a:spcPts val="0"/>
              </a:spcAft>
              <a:defRPr/>
            </a:pPr>
            <a:endParaRPr lang="ru-RU" sz="2000" b="1" dirty="0">
              <a:solidFill>
                <a:srgbClr val="005AA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defTabSz="1043056" fontAlgn="auto">
              <a:spcAft>
                <a:spcPts val="0"/>
              </a:spcAft>
              <a:defRPr/>
            </a:pPr>
            <a:endParaRPr lang="ru-RU" sz="2000" b="1" dirty="0">
              <a:solidFill>
                <a:srgbClr val="005AA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98676" y="3382566"/>
            <a:ext cx="3675063" cy="685800"/>
          </a:xfrm>
          <a:prstGeom prst="rect">
            <a:avLst/>
          </a:prstGeom>
        </p:spPr>
        <p:txBody>
          <a:bodyPr wrap="none" lIns="104306" tIns="52153" rIns="104306" bIns="52153" anchor="ctr">
            <a:normAutofit/>
          </a:bodyPr>
          <a:lstStyle/>
          <a:p>
            <a:pPr defTabSz="1043056" fontAlgn="auto">
              <a:spcAft>
                <a:spcPts val="0"/>
              </a:spcAft>
              <a:defRPr/>
            </a:pPr>
            <a:endParaRPr lang="ru-RU" sz="2000" b="1" dirty="0">
              <a:solidFill>
                <a:srgbClr val="005AA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71688" y="4211241"/>
            <a:ext cx="4113212" cy="216694"/>
          </a:xfrm>
          <a:prstGeom prst="rect">
            <a:avLst/>
          </a:prstGeom>
        </p:spPr>
        <p:txBody>
          <a:bodyPr lIns="104306" tIns="52153" rIns="104306" bIns="52153" anchor="ctr">
            <a:normAutofit fontScale="25000" lnSpcReduction="20000"/>
          </a:bodyPr>
          <a:lstStyle/>
          <a:p>
            <a:pPr defTabSz="1043056" fontAlgn="auto">
              <a:spcAft>
                <a:spcPts val="0"/>
              </a:spcAft>
              <a:defRPr/>
            </a:pPr>
            <a:endParaRPr lang="ru-RU" sz="72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8138" y="2917031"/>
            <a:ext cx="2455862" cy="685800"/>
          </a:xfrm>
          <a:prstGeom prst="rect">
            <a:avLst/>
          </a:prstGeom>
        </p:spPr>
        <p:txBody>
          <a:bodyPr wrap="none" lIns="104306" tIns="52153" rIns="104306" bIns="52153" anchor="ctr">
            <a:normAutofit/>
          </a:bodyPr>
          <a:lstStyle/>
          <a:p>
            <a:pPr defTabSz="1043056" fontAlgn="auto">
              <a:spcAft>
                <a:spcPts val="0"/>
              </a:spcAft>
              <a:defRPr/>
            </a:pPr>
            <a:endParaRPr lang="ru-RU" sz="1200" b="1" dirty="0">
              <a:solidFill>
                <a:srgbClr val="005AA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8138" y="1331119"/>
            <a:ext cx="2455862" cy="685800"/>
          </a:xfrm>
          <a:prstGeom prst="rect">
            <a:avLst/>
          </a:prstGeom>
        </p:spPr>
        <p:txBody>
          <a:bodyPr wrap="none" lIns="104306" tIns="52153" rIns="104306" bIns="52153" anchor="ctr">
            <a:normAutofit/>
          </a:bodyPr>
          <a:lstStyle/>
          <a:p>
            <a:pPr defTabSz="1043056" fontAlgn="auto">
              <a:spcAft>
                <a:spcPts val="0"/>
              </a:spcAft>
              <a:defRPr/>
            </a:pPr>
            <a:endParaRPr lang="ru-RU" sz="1200" b="1" dirty="0">
              <a:solidFill>
                <a:srgbClr val="005AA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16638" y="1940719"/>
            <a:ext cx="2773362" cy="1738313"/>
          </a:xfrm>
          <a:prstGeom prst="rect">
            <a:avLst/>
          </a:prstGeom>
        </p:spPr>
        <p:txBody>
          <a:bodyPr wrap="none" lIns="104306" tIns="52153" rIns="104306" bIns="52153" anchor="ctr">
            <a:normAutofit/>
          </a:bodyPr>
          <a:lstStyle/>
          <a:p>
            <a:pPr algn="ctr" defTabSz="1043056" fontAlgn="auto">
              <a:spcAft>
                <a:spcPts val="0"/>
              </a:spcAft>
              <a:defRPr/>
            </a:pPr>
            <a:endParaRPr lang="ru-RU" sz="1200" b="1" dirty="0">
              <a:solidFill>
                <a:srgbClr val="005AA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3969970" y="812530"/>
            <a:ext cx="4346446" cy="861489"/>
          </a:xfrm>
          <a:prstGeom prst="wedgeRoundRectCallout">
            <a:avLst>
              <a:gd name="adj1" fmla="val -65029"/>
              <a:gd name="adj2" fmla="val 98651"/>
              <a:gd name="adj3" fmla="val 16667"/>
            </a:avLst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Интернет, Использование специализированных программ для получения информации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ая прямоугольная выноска 30"/>
          <p:cNvSpPr/>
          <p:nvPr/>
        </p:nvSpPr>
        <p:spPr>
          <a:xfrm>
            <a:off x="5076056" y="2134357"/>
            <a:ext cx="2886002" cy="927137"/>
          </a:xfrm>
          <a:prstGeom prst="wedgeRoundRectCallout">
            <a:avLst>
              <a:gd name="adj1" fmla="val -110877"/>
              <a:gd name="adj2" fmla="val -18822"/>
              <a:gd name="adj3" fmla="val 16667"/>
            </a:avLst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1042988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арбитр. </a:t>
            </a:r>
            <a:r>
              <a:rPr lang="en-US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endParaRPr lang="ru-RU" sz="1400" b="1" dirty="0">
              <a:solidFill>
                <a:srgbClr val="005AA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ая прямоугольная выноска 34"/>
          <p:cNvSpPr/>
          <p:nvPr/>
        </p:nvSpPr>
        <p:spPr>
          <a:xfrm>
            <a:off x="4924684" y="3858802"/>
            <a:ext cx="3037373" cy="1138263"/>
          </a:xfrm>
          <a:prstGeom prst="wedgeRoundRectCallout">
            <a:avLst>
              <a:gd name="adj1" fmla="val -104910"/>
              <a:gd name="adj2" fmla="val -126461"/>
              <a:gd name="adj3" fmla="val 16667"/>
            </a:avLst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1042988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Отсутствует сайт, либо любые другие упоминания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Program Files (x86)\Microsoft Office\MEDIA\CAGCAT10\j028575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7" y="1940719"/>
            <a:ext cx="1824037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3662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Present_FNS2012_A4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Present_FNS2012_16-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изонт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Present_FNS2012_16-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изонт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14022</TotalTime>
  <Words>660</Words>
  <Application>Microsoft Office PowerPoint</Application>
  <PresentationFormat>Экран (16:9)</PresentationFormat>
  <Paragraphs>130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1_Present_FNS2012_A4</vt:lpstr>
      <vt:lpstr>Present_FNS2012_16-9</vt:lpstr>
      <vt:lpstr>1_Present_FNS2012_16-9</vt:lpstr>
      <vt:lpstr>     </vt:lpstr>
      <vt:lpstr>ВИДЫ РАСХОЖДЕНИЙ ПО СЧЕТАМ-ФАКТУРАМ АСК НДС-2</vt:lpstr>
      <vt:lpstr>Проект по «обелению» сельскохозяйственного рынка</vt:lpstr>
      <vt:lpstr>ИНСТРУМЕНТАРИЙ ДЛЯ УСТАНОВЛЕНИЯ ВЫГОДОПРИОБРЕТАТЕЛЯ и ДОКАЗЫВАНИЯ СХЕМ ПОЛУЧЕНИЯ НАЛОГОПЛАТЕЛЬЩИКОМ НЕОБОСНОВАННОЙ НАЛОГОВОЙ ВЫГОДЫ по НДС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 !  </vt:lpstr>
      <vt:lpstr>Презентация PowerPoint</vt:lpstr>
    </vt:vector>
  </TitlesOfParts>
  <Company>Art domain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Alexander</dc:creator>
  <cp:lastModifiedBy>6400-00-889 Сметанников Сергей Станеславович</cp:lastModifiedBy>
  <cp:revision>1118</cp:revision>
  <cp:lastPrinted>2017-11-28T08:00:55Z</cp:lastPrinted>
  <dcterms:created xsi:type="dcterms:W3CDTF">2009-03-15T07:03:40Z</dcterms:created>
  <dcterms:modified xsi:type="dcterms:W3CDTF">2018-09-10T06:51:32Z</dcterms:modified>
</cp:coreProperties>
</file>